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70" r:id="rId5"/>
    <p:sldId id="262" r:id="rId6"/>
    <p:sldId id="263" r:id="rId7"/>
    <p:sldId id="269" r:id="rId8"/>
    <p:sldId id="276" r:id="rId9"/>
    <p:sldId id="265" r:id="rId10"/>
    <p:sldId id="266" r:id="rId11"/>
    <p:sldId id="267" r:id="rId12"/>
    <p:sldId id="261" r:id="rId13"/>
    <p:sldId id="260" r:id="rId14"/>
    <p:sldId id="264" r:id="rId15"/>
    <p:sldId id="273" r:id="rId16"/>
    <p:sldId id="274" r:id="rId17"/>
    <p:sldId id="275" r:id="rId18"/>
    <p:sldId id="271" r:id="rId19"/>
    <p:sldId id="272" r:id="rId20"/>
    <p:sldId id="278" r:id="rId21"/>
    <p:sldId id="279" r:id="rId22"/>
    <p:sldId id="280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676F"/>
    <a:srgbClr val="CF5961"/>
    <a:srgbClr val="E5D7E9"/>
    <a:srgbClr val="990000"/>
    <a:srgbClr val="B78FC3"/>
    <a:srgbClr val="EDDBE3"/>
    <a:srgbClr val="F5F8CE"/>
    <a:srgbClr val="EFF7C9"/>
    <a:srgbClr val="EDD9E2"/>
    <a:srgbClr val="E5C9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CE9D0B8-791D-4056-B709-5E232A508584}" type="datetimeFigureOut">
              <a:rPr lang="ru-RU" smtClean="0"/>
              <a:pPr/>
              <a:t>31.07.2018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A7EDA75-7FF7-4898-A497-95473FB721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928934"/>
            <a:ext cx="7772400" cy="338957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C00"/>
                </a:solidFill>
              </a:rPr>
              <a:t>Универсальные  произведения</a:t>
            </a:r>
            <a:br>
              <a:rPr lang="ru-RU" dirty="0" smtClean="0">
                <a:solidFill>
                  <a:srgbClr val="FFCC00"/>
                </a:solidFill>
              </a:rPr>
            </a:br>
            <a:r>
              <a:rPr lang="ru-RU" sz="2800" i="1" dirty="0" smtClean="0">
                <a:solidFill>
                  <a:srgbClr val="FFCC00"/>
                </a:solidFill>
              </a:rPr>
              <a:t>(от романа  до рассказа)</a:t>
            </a:r>
            <a:br>
              <a:rPr lang="ru-RU" sz="2800" i="1" dirty="0" smtClean="0">
                <a:solidFill>
                  <a:srgbClr val="FFCC00"/>
                </a:solidFill>
              </a:rPr>
            </a:br>
            <a:r>
              <a:rPr lang="ru-RU" dirty="0" smtClean="0">
                <a:solidFill>
                  <a:srgbClr val="FFCC00"/>
                </a:solidFill>
              </a:rPr>
              <a:t/>
            </a:r>
            <a:br>
              <a:rPr lang="ru-RU" dirty="0" smtClean="0">
                <a:solidFill>
                  <a:srgbClr val="FFCC00"/>
                </a:solidFill>
              </a:rPr>
            </a:br>
            <a:r>
              <a:rPr lang="ru-RU" dirty="0" smtClean="0">
                <a:solidFill>
                  <a:srgbClr val="FFCC00"/>
                </a:solidFill>
              </a:rPr>
              <a:t/>
            </a:r>
            <a:br>
              <a:rPr lang="ru-RU" dirty="0" smtClean="0">
                <a:solidFill>
                  <a:srgbClr val="FFCC00"/>
                </a:solidFill>
              </a:rPr>
            </a:br>
            <a:endParaRPr lang="ru-RU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358246" cy="1714512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sz="3200" b="1" dirty="0" smtClean="0">
              <a:latin typeface="Arial Black" pitchFamily="34" charset="0"/>
            </a:endParaRPr>
          </a:p>
          <a:p>
            <a:pPr algn="ctr"/>
            <a:r>
              <a:rPr lang="ru-RU" sz="41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Сочинение в формате ЕГЭ </a:t>
            </a: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14290"/>
            <a:ext cx="7772400" cy="50006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А.И. Куприн  «Олеся»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642918"/>
            <a:ext cx="2286016" cy="78581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духовной  силы (стойкости) человека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643050"/>
            <a:ext cx="2286016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жертвенной  любви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1643050"/>
            <a:ext cx="2714644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настоящего, искреннего  чувства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поиска смысла жизни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500174"/>
            <a:ext cx="2286016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786050" y="928670"/>
            <a:ext cx="64294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33" idx="1"/>
          </p:cNvCxnSpPr>
          <p:nvPr/>
        </p:nvCxnSpPr>
        <p:spPr>
          <a:xfrm>
            <a:off x="5786446" y="1000108"/>
            <a:ext cx="1214446" cy="3571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257672" y="1457312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857488" y="1357298"/>
            <a:ext cx="714380" cy="500066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285860"/>
            <a:ext cx="928694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785794"/>
            <a:ext cx="2286016" cy="5000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влияния  слова  на  жизнь  человека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00430" y="4071942"/>
            <a:ext cx="2286016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внутренней   и внешней   красоты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000364" y="5929330"/>
            <a:ext cx="2714644" cy="7143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596" y="3357562"/>
            <a:ext cx="2786082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71472" y="2643182"/>
            <a:ext cx="1714512" cy="4286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суеверия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14678" y="5000636"/>
            <a:ext cx="2643206" cy="5715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гармонии  природы  и человека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86512" y="3929066"/>
            <a:ext cx="2286016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071802" y="2357430"/>
            <a:ext cx="2928958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Добра, зла, жестокости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42844" y="4286256"/>
            <a:ext cx="2857520" cy="57150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преодоления жизненных  трудностей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7158" y="6000768"/>
            <a:ext cx="2286016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истинной  красоты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0" y="5000636"/>
            <a:ext cx="2786082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социальной  несправедливости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00892" y="785794"/>
            <a:ext cx="1928826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572008"/>
            <a:ext cx="2786082" cy="64294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зависимости  человека  от мнения  других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143248"/>
            <a:ext cx="2500330" cy="5000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бескорыстной  любви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072198" y="5286388"/>
            <a:ext cx="2286016" cy="7143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Что  даёт человеку  любовь?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142852"/>
            <a:ext cx="7772400" cy="500066"/>
          </a:xfrm>
          <a:solidFill>
            <a:schemeClr val="tx1">
              <a:lumMod val="75000"/>
            </a:schemeClr>
          </a:solidFill>
          <a:ln w="38100">
            <a:solidFill>
              <a:srgbClr val="CF5961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А.И. Куприн  «Поединок»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642918"/>
            <a:ext cx="2286016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духовной  силы (стойкости) человека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868" y="1643050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1500174"/>
            <a:ext cx="2786082" cy="928694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непонимания и отчужденности между солдатами и офицерами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поиска смысла жизни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428736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истинных и ложных  ценностей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928670"/>
            <a:ext cx="64294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857232"/>
            <a:ext cx="135732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385874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893207" y="1250141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643570" y="1214422"/>
            <a:ext cx="1071570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714356"/>
            <a:ext cx="2286016" cy="50006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143248"/>
            <a:ext cx="2857488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 собственных  ошибок (заблуждений)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14744" y="3786190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714744" y="5429264"/>
            <a:ext cx="2714644" cy="714380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ответственности  за свои поступки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14282" y="3714752"/>
            <a:ext cx="300036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71472" y="4500570"/>
            <a:ext cx="1714512" cy="42862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трусости 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786050" y="4572008"/>
            <a:ext cx="3000396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недостатка  образования и  ограниченности офицеров</a:t>
            </a:r>
            <a:r>
              <a:rPr lang="ru-RU" dirty="0" smtClean="0"/>
              <a:t> 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428992" y="2285992"/>
            <a:ext cx="2500330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ложного и истинного гуманизма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истинного счастья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2844" y="2714620"/>
            <a:ext cx="2928958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добра и зла, подлости , жестокости, унижения 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429264"/>
            <a:ext cx="3071834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преодоления жизненных  трудностей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00430" y="6215082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социальной  несправедливости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42910" y="6072206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слабости  русской  армии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785794"/>
            <a:ext cx="192882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 бесчестия</a:t>
            </a:r>
            <a:endParaRPr lang="ru-RU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572008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тягот семейной жизни в гарнизоне</a:t>
            </a:r>
            <a:endParaRPr lang="ru-RU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286116" y="2928934"/>
            <a:ext cx="2857520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эгоизма,  расчётливости, хладнокровия  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715140" y="5357826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сострадания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rgbClr val="F5F8CE"/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К. Г.  Паустовский   «Телеграмма»</a:t>
            </a:r>
            <a:endParaRPr lang="ru-RU" sz="28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643050"/>
            <a:ext cx="2286016" cy="571504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отсутствия  ответственности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2214554"/>
            <a:ext cx="2286016" cy="500066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взаимопонимания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57158" y="2643182"/>
            <a:ext cx="2714644" cy="1071570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способности  (неспособности )  к сочувствию   и состраданию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86512" y="2857496"/>
            <a:ext cx="2286016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понимания чувства долга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64" y="1785926"/>
            <a:ext cx="2286016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малодушия, слабости</a:t>
            </a:r>
            <a:endParaRPr lang="ru-RU" b="1" dirty="0">
              <a:solidFill>
                <a:srgbClr val="7030A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285984" y="1142984"/>
            <a:ext cx="1000132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071546"/>
            <a:ext cx="1857388" cy="64294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079077" y="1778783"/>
            <a:ext cx="642942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786050" y="1785926"/>
            <a:ext cx="1071570" cy="64294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5572132" y="1571612"/>
            <a:ext cx="1143008" cy="114300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F5F8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826" y="4857760"/>
            <a:ext cx="2643174" cy="571504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 чём смысл материнской любви?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00430" y="3714752"/>
            <a:ext cx="2286016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внутренней   и внешней   красоты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857488" y="5786454"/>
            <a:ext cx="2714644" cy="714380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ответственности  за свои поступки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57158" y="5000636"/>
            <a:ext cx="3000364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Свободен ли человек в своём выборе ?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71472" y="4143380"/>
            <a:ext cx="2286016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отношения  к  родителям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500430" y="4786322"/>
            <a:ext cx="2643206" cy="571504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отношения  к матери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5857892"/>
            <a:ext cx="3428992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928934"/>
            <a:ext cx="1714512" cy="500066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эгоизма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000760" y="3786190"/>
            <a:ext cx="3000364" cy="642942"/>
          </a:xfrm>
          <a:prstGeom prst="roundRect">
            <a:avLst/>
          </a:prstGeom>
          <a:solidFill>
            <a:srgbClr val="F5F8CE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способности  понимать 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</a:rPr>
              <a:t> и  прощать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chemeClr val="tx1">
              <a:lumMod val="95000"/>
            </a:schemeClr>
          </a:solidFill>
          <a:ln w="5715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 Black" pitchFamily="34" charset="0"/>
              </a:rPr>
              <a:t> 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Л. Е.  Улицкая  «Дочь Бухары»</a:t>
            </a:r>
            <a:endParaRPr lang="ru-RU" sz="28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71612"/>
            <a:ext cx="2286016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духовной  силы (стойкости) человека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2214554"/>
            <a:ext cx="228601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28992" y="2857496"/>
            <a:ext cx="271464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Способности   к сочувствию   и состраданию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86512" y="2857496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понимания чувства долга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72264" y="1785926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малодушия, слабости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285984" y="1142984"/>
            <a:ext cx="1000132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071546"/>
            <a:ext cx="1857388" cy="64294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079077" y="1778783"/>
            <a:ext cx="642942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857488" y="1571612"/>
            <a:ext cx="785818" cy="78581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5572132" y="1571612"/>
            <a:ext cx="1143008" cy="114300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tx2">
              <a:lumMod val="50000"/>
            </a:schemeClr>
          </a:solidFill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357950" y="4000504"/>
            <a:ext cx="264317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чём смысл материнской любви?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785786" y="2571744"/>
            <a:ext cx="2286016" cy="500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85786" y="5857892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Что такое истинное счастье?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143240" y="4214818"/>
            <a:ext cx="300036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42910" y="4857760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чём смысл истинной любви?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72000" y="5000636"/>
            <a:ext cx="350046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Насколько сильна бывает материнская любовь?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5857892"/>
            <a:ext cx="3428992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42910" y="3429000"/>
            <a:ext cx="2500330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 к  особым</a:t>
            </a:r>
          </a:p>
          <a:p>
            <a:pPr algn="ctr"/>
            <a:r>
              <a:rPr lang="ru-RU" b="1" dirty="0" smtClean="0"/>
              <a:t>  людям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357554" y="5786454"/>
            <a:ext cx="228601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отсутствия чувства  долга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chemeClr val="tx1">
              <a:lumMod val="75000"/>
            </a:schemeClr>
          </a:solidFill>
          <a:ln w="38100">
            <a:solidFill>
              <a:schemeClr val="bg1">
                <a:lumMod val="65000"/>
                <a:lumOff val="35000"/>
              </a:schemeClr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Стендаль  «Красное  и чёрное»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857232"/>
            <a:ext cx="2286016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духовной  силы (стойкости) человека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28992" y="1857364"/>
            <a:ext cx="2428892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влияния эпохи  (общества ) на личность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1714488"/>
            <a:ext cx="2214578" cy="92869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реализации незаурядных способностей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поиска смысла жизни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истинных и ложных  ценностей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643174" y="1142984"/>
            <a:ext cx="64294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071546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186234" y="1671626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607331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72132" y="1571612"/>
            <a:ext cx="1000132" cy="92869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bg1">
              <a:lumMod val="65000"/>
              <a:lumOff val="3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 собственных  ошибок (заблуждений)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428992" y="4214818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286116" y="5572140"/>
            <a:ext cx="271464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ответственности  за свои поступки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2844" y="3571876"/>
            <a:ext cx="300036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0" y="4286256"/>
            <a:ext cx="271464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 что способен человек  ради карьеры?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071802" y="4929198"/>
            <a:ext cx="2786082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роли личности в истории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714620"/>
            <a:ext cx="2500330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ложного и истинного гуманизма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власти денег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0" y="2714620"/>
            <a:ext cx="2928958" cy="785818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добра и зла, подлости , жестокости 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0" y="5143512"/>
            <a:ext cx="3071834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искренней дружбы , преданности, поддержки 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14678" y="6357934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Может ли человек изменить мир?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0" y="5929330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 что способен человек ради любви?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928670"/>
            <a:ext cx="192882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 бесчестия</a:t>
            </a:r>
            <a:endParaRPr lang="ru-RU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572008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поведения  человека  в сложной  ситуации</a:t>
            </a:r>
            <a:endParaRPr lang="ru-RU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357554" y="3429000"/>
            <a:ext cx="2714644" cy="714380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борьбы  чистого  души  с  честолюбием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429388" y="5286388"/>
            <a:ext cx="2286016" cy="714380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родителей  и детей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tx1"/>
          </a:solidFill>
          <a:ln w="57150">
            <a:solidFill>
              <a:schemeClr val="tx1">
                <a:lumMod val="85000"/>
              </a:schemeClr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М.А.Булгаков  «Белая гвардия»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000108"/>
            <a:ext cx="2500330" cy="785818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286016" cy="57150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взаимопонимания, поддержки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071678"/>
            <a:ext cx="2714644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00826" y="2214554"/>
            <a:ext cx="2286016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поиска жизненного  пути 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500174"/>
            <a:ext cx="2286016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928926" y="928670"/>
            <a:ext cx="42862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429388" y="3000372"/>
            <a:ext cx="2857488" cy="57150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643306" y="3857628"/>
            <a:ext cx="2500330" cy="785818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В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влияния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 книги  на формирование  личности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5357826"/>
            <a:ext cx="2714644" cy="714380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2844" y="4429132"/>
            <a:ext cx="3000364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42910" y="5214950"/>
            <a:ext cx="2286016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долга  и чести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143240" y="4714884"/>
            <a:ext cx="2786082" cy="57150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способности сохранить  семью, дом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286116" y="2357430"/>
            <a:ext cx="3000396" cy="785818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поведения человека  в сложной (экстремальной ) ситуации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714752"/>
            <a:ext cx="2786082" cy="500066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3000372"/>
            <a:ext cx="2071702" cy="428628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добра и зла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57158" y="6000768"/>
            <a:ext cx="3071834" cy="57150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отношения к дружбе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00430" y="6143644"/>
            <a:ext cx="2286016" cy="500066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веры  в лучшее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57158" y="3571876"/>
            <a:ext cx="2786082" cy="642942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подлости , жестокости, предательства 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785794"/>
            <a:ext cx="1928826" cy="500066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286256"/>
            <a:ext cx="2786082" cy="785818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потери (приобретения) самого ценного  в 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</a:rPr>
              <a:t>жизни</a:t>
            </a:r>
            <a:r>
              <a:rPr lang="ru-RU" b="1" dirty="0" err="1" smtClean="0"/>
              <a:t>и</a:t>
            </a:r>
            <a:endParaRPr lang="ru-RU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214686"/>
            <a:ext cx="2643206" cy="571504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испытания  временем и трудностями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5214950"/>
            <a:ext cx="2286016" cy="857256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бессмысленности (бесчеловечности) войны</a:t>
            </a:r>
            <a:endParaRPr lang="ru-RU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tx1">
              <a:lumMod val="85000"/>
            </a:schemeClr>
          </a:solidFill>
          <a:ln w="57150"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М.А.Шолохов  «Тихий Дон»</a:t>
            </a:r>
            <a:endParaRPr lang="ru-RU" sz="24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500042"/>
            <a:ext cx="2500330" cy="7858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29058" y="1785926"/>
            <a:ext cx="2643206" cy="8572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сложности взаимоотношений  людей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214422"/>
            <a:ext cx="2714644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5140" y="2357430"/>
            <a:ext cx="2286016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поиска  жизненного  пути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928926" y="928670"/>
            <a:ext cx="42862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186234" y="1600188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964645" y="1321579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428992" y="3714752"/>
            <a:ext cx="2286016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искренней  любви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286116" y="5357826"/>
            <a:ext cx="2714644" cy="7143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0" y="3500438"/>
            <a:ext cx="3000364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42844" y="4286256"/>
            <a:ext cx="2286016" cy="4286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отношения  к  труду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86116" y="4429132"/>
            <a:ext cx="2928958" cy="8572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роли  отца и матери (старшего  поколения )  в  воспитании  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071802" y="2786058"/>
            <a:ext cx="3286148" cy="78581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  поведения человека  в сложной (экстремальной ) ситуации 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0" y="2500306"/>
            <a:ext cx="1857356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добра и зла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0" y="4929198"/>
            <a:ext cx="3071802" cy="5715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влияние  эпохи  (времени) на  судьбы  героев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00430" y="6215082"/>
            <a:ext cx="2286016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дружбы  и  вражды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0" y="5643578"/>
            <a:ext cx="2786082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взаимоотношений  мужчины  и женщины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571480"/>
            <a:ext cx="1928826" cy="8572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, достоинства  (бесчестия)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572008"/>
            <a:ext cx="2786082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бессмысленности и бесчеловечности  войны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57224" y="2928934"/>
            <a:ext cx="2143140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подлости и жестокости 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286512" y="5357826"/>
            <a:ext cx="2714644" cy="5000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социального  расслоения  общества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42844" y="6429396"/>
            <a:ext cx="2571768" cy="4286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отношения  к родине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0" y="1857364"/>
            <a:ext cx="3929058" cy="64294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 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прелести, красоты нравственно-здоровой деревенской жизни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bg2">
              <a:lumMod val="40000"/>
              <a:lumOff val="60000"/>
            </a:schemeClr>
          </a:solidFill>
          <a:ln w="57150">
            <a:solidFill>
              <a:schemeClr val="tx1">
                <a:lumMod val="85000"/>
              </a:schemeClr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990000"/>
                </a:solidFill>
                <a:latin typeface="Arial Black" pitchFamily="34" charset="0"/>
              </a:rPr>
              <a:t>М.А.Шолохов  «Судьба человека»</a:t>
            </a:r>
            <a:endParaRPr lang="ru-RU" sz="2400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642918"/>
            <a:ext cx="2500330" cy="78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286016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взаимопонимания и  поддержки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1571612"/>
            <a:ext cx="271464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428868"/>
            <a:ext cx="228601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милосердия и сострадания 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бесчеловечности войны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>
            <a:endCxn id="4" idx="3"/>
          </p:cNvCxnSpPr>
          <p:nvPr/>
        </p:nvCxnSpPr>
        <p:spPr>
          <a:xfrm rot="10800000" flipV="1">
            <a:off x="2714612" y="928669"/>
            <a:ext cx="642942" cy="107157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786050" y="1285860"/>
            <a:ext cx="571504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785794"/>
            <a:ext cx="2286016" cy="500066"/>
          </a:xfrm>
          <a:prstGeom prst="roundRect">
            <a:avLst/>
          </a:prstGeom>
          <a:solidFill>
            <a:srgbClr val="D3676F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accent3">
                  <a:lumMod val="20000"/>
                  <a:lumOff val="8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преодоления жизненных трудностей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7158" y="2285992"/>
            <a:ext cx="2500298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патриотизма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71868" y="3857628"/>
            <a:ext cx="2714644" cy="7143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2844" y="3857628"/>
            <a:ext cx="3000364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14348" y="4643446"/>
            <a:ext cx="2286016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веры в жизнь, победу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14678" y="4643446"/>
            <a:ext cx="2786082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осуждения  войны, фашизма, насилия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357430"/>
            <a:ext cx="2500330" cy="78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поведения человека  в сложной ситуации (в плену)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2844" y="2928934"/>
            <a:ext cx="2928958" cy="7858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добра и зла, подлости , жестокости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429264"/>
            <a:ext cx="3071834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преодоления одиночества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786182" y="5500702"/>
            <a:ext cx="2286016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силы добра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214414" y="6215058"/>
            <a:ext cx="3143272" cy="64294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несгибаемой воли русского человека (характера)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714356"/>
            <a:ext cx="1928826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572008"/>
            <a:ext cx="2786082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погубленного детства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214686"/>
            <a:ext cx="2500330" cy="5000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выбора  жизненного  пути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5286388"/>
            <a:ext cx="2286016" cy="571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обретения дома, семьи</a:t>
            </a:r>
            <a:endParaRPr lang="ru-RU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7030A0"/>
                </a:solidFill>
                <a:latin typeface="Arial Black" pitchFamily="34" charset="0"/>
              </a:rPr>
              <a:t>Б. Л. Васильев  «Не стреляйте  в белых  лебедей</a:t>
            </a:r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»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000108"/>
            <a:ext cx="2500330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643050"/>
            <a:ext cx="2286016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взаимопонимания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1857364"/>
            <a:ext cx="2714644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42862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 к  труду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928926" y="928670"/>
            <a:ext cx="42862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2928934"/>
            <a:ext cx="2857488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14744" y="3786190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гармонии человека  и природы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71868" y="5214950"/>
            <a:ext cx="2714644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71472" y="3786190"/>
            <a:ext cx="3000364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14282" y="4500570"/>
            <a:ext cx="2714644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использования чужого труда в корыстных целях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14678" y="4572008"/>
            <a:ext cx="2786082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доброго отношения ко всему живому на земле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357554" y="2214554"/>
            <a:ext cx="1928826" cy="85725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непростых  родственных отношений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571876"/>
            <a:ext cx="2786082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2571744"/>
            <a:ext cx="1857388" cy="42862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добра и зла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357826"/>
            <a:ext cx="3071834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социальной несправедливости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071538" y="3071810"/>
            <a:ext cx="228601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bg2">
                    <a:lumMod val="75000"/>
                  </a:schemeClr>
                </a:solidFill>
              </a:rPr>
              <a:t>бездуховности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  и жестокости 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0" y="6000768"/>
            <a:ext cx="2500298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борьбы хитрости с мудростью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857232"/>
            <a:ext cx="192882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143380"/>
            <a:ext cx="2786082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потребительского отношения к природе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143248"/>
            <a:ext cx="2500330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власти денег, </a:t>
            </a:r>
            <a:r>
              <a:rPr lang="ru-RU" b="1" dirty="0" err="1" smtClean="0">
                <a:solidFill>
                  <a:schemeClr val="bg2">
                    <a:lumMod val="75000"/>
                  </a:schemeClr>
                </a:solidFill>
              </a:rPr>
              <a:t>ачности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4857760"/>
            <a:ext cx="2286016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25000"/>
                  </a:schemeClr>
                </a:solidFill>
              </a:rPr>
              <a:t>отношения родителей  и детей </a:t>
            </a:r>
            <a:endParaRPr lang="ru-RU" b="1"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428992" y="6143620"/>
            <a:ext cx="2071702" cy="50009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бескорыстия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Б. Л.  Васильев  «Летят   мои   кони»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714356"/>
            <a:ext cx="2500330" cy="78581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643206" cy="78581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взаимопонимания людей разных  национальностей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571612"/>
            <a:ext cx="271464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214554"/>
            <a:ext cx="2286016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добросовестного отношения к работе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500174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>
            <a:endCxn id="4" idx="3"/>
          </p:cNvCxnSpPr>
          <p:nvPr/>
        </p:nvCxnSpPr>
        <p:spPr>
          <a:xfrm rot="10800000" flipV="1">
            <a:off x="2643174" y="928669"/>
            <a:ext cx="714380" cy="178595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86182" y="3857628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истинной дружбы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5357826"/>
            <a:ext cx="271464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2844" y="2857496"/>
            <a:ext cx="300036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85720" y="3571876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 к  родителям  (детям)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357554" y="4643446"/>
            <a:ext cx="2786082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любви к «малой родине»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571744"/>
            <a:ext cx="2500330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бескорыстного отношения к людям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14282" y="2285992"/>
            <a:ext cx="2500330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выбора жизненного пути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0" y="4214818"/>
            <a:ext cx="307183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осмысления пройденного пути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786050" y="6000768"/>
            <a:ext cx="3214710" cy="714380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формирования духовно развитой личности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0" y="5786454"/>
            <a:ext cx="2786082" cy="92869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влияния детских впечатлений на дальнейшую жизнь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857232"/>
            <a:ext cx="192882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500570"/>
            <a:ext cx="278608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самопожертвования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214686"/>
            <a:ext cx="2500330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роли учителя в жизни человека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5429264"/>
            <a:ext cx="2286016" cy="714380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влияния родителей на воспитание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2844" y="4929198"/>
            <a:ext cx="307183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проблема связи поколений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r>
              <a:rPr 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 Black" pitchFamily="34" charset="0"/>
              </a:rPr>
              <a:t> 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А. С. Пушкин  «Капитанская  дочка»</a:t>
            </a:r>
            <a:endParaRPr lang="ru-RU" sz="28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785926"/>
            <a:ext cx="3071834" cy="8572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роли  семьи (родителей)  в формировании личности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43306" y="2285992"/>
            <a:ext cx="2286016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взаимопонимания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928934"/>
            <a:ext cx="2786082" cy="7858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свободы    и ответственности человека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5140" y="2357430"/>
            <a:ext cx="228601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понимания чувства долга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00826" y="1428736"/>
            <a:ext cx="2286016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духовности   и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бездуховности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786050" y="1142984"/>
            <a:ext cx="500066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43570" y="1071546"/>
            <a:ext cx="185738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293391" y="1850221"/>
            <a:ext cx="642942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4" idx="3"/>
          </p:cNvCxnSpPr>
          <p:nvPr/>
        </p:nvCxnSpPr>
        <p:spPr>
          <a:xfrm rot="5400000">
            <a:off x="3393273" y="1678769"/>
            <a:ext cx="642942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5572132" y="1571612"/>
            <a:ext cx="1143008" cy="114300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826" y="3786190"/>
            <a:ext cx="2643174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формирования духовной личности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00034" y="1000108"/>
            <a:ext cx="2286016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внутренней   и внешней   красоты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571868" y="3000372"/>
            <a:ext cx="2500330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понимания истинных ценностей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71472" y="5429264"/>
            <a:ext cx="2286016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Что такое истинное счастье?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596" y="4500570"/>
            <a:ext cx="3000364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714744" y="3786190"/>
            <a:ext cx="2286016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дружбы  и предательства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3643306" y="4572008"/>
            <a:ext cx="2286016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 чём смысл истинной любви?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572264" y="3143248"/>
            <a:ext cx="2286016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чести и бесчестия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00034" y="3857628"/>
            <a:ext cx="2928958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добра  и  зла, жестокости и   бессердечия 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143240" y="5286388"/>
            <a:ext cx="3500462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Что влияет на формирование характера человека?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643570" y="5857892"/>
            <a:ext cx="3500430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 !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6357918" y="4572008"/>
            <a:ext cx="2786082" cy="64294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Может ли человек изменить мир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?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143240" y="5929330"/>
            <a:ext cx="2643206" cy="7858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На какие поступки способен человек во имя любви?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71472" y="6072206"/>
            <a:ext cx="2286016" cy="5715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выбора жизненного пути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29684" cy="5715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D3676F"/>
                </a:solidFill>
                <a:latin typeface="Arial Black" pitchFamily="34" charset="0"/>
              </a:rPr>
              <a:t>И. </a:t>
            </a:r>
            <a:r>
              <a:rPr lang="ru-RU" sz="2400" dirty="0" err="1" smtClean="0">
                <a:solidFill>
                  <a:srgbClr val="D3676F"/>
                </a:solidFill>
                <a:latin typeface="Arial Black" pitchFamily="34" charset="0"/>
              </a:rPr>
              <a:t>Курамшина</a:t>
            </a:r>
            <a:r>
              <a:rPr lang="ru-RU" sz="2400" dirty="0" smtClean="0">
                <a:solidFill>
                  <a:srgbClr val="D3676F"/>
                </a:solidFill>
                <a:latin typeface="Arial Black" pitchFamily="34" charset="0"/>
              </a:rPr>
              <a:t>  «Сыновний долг»</a:t>
            </a:r>
            <a:endParaRPr lang="ru-RU" sz="2400" dirty="0">
              <a:solidFill>
                <a:srgbClr val="D3676F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857232"/>
            <a:ext cx="2714612" cy="92869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безразличного отношения к собственному ребёнку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643206" cy="78581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понимать и  прощать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857364"/>
            <a:ext cx="271464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214554"/>
            <a:ext cx="2286016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духовных отношений между матерью и сыном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500174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857488" y="1000108"/>
            <a:ext cx="714380" cy="10715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000132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385874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857488" y="1214422"/>
            <a:ext cx="785818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571868" y="714356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86182" y="3857628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истинной  любви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500430" y="5357826"/>
            <a:ext cx="271464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14282" y="3286124"/>
            <a:ext cx="300036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85720" y="4000504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 к  родителям  (детям)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571744"/>
            <a:ext cx="2500330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бескорыстной жертвенности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2844" y="2643182"/>
            <a:ext cx="2500330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выбора жизненного пути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14282" y="4786322"/>
            <a:ext cx="307183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осмысления пройденного пути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786050" y="6000768"/>
            <a:ext cx="3214710" cy="714380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формирования духовно развитой личности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14282" y="6143644"/>
            <a:ext cx="2357486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беспечного материнства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86578" y="714356"/>
            <a:ext cx="2357422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на сильный поступок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500570"/>
            <a:ext cx="278608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Можно ли научиться на чужих ошибках?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714744" y="3214686"/>
            <a:ext cx="2357454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совестливости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214282" y="5429264"/>
            <a:ext cx="271464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связи поколений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714744" y="4572008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предательства близких людей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500826" y="5357826"/>
            <a:ext cx="264317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ответственности за жизнь близких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29684" cy="5715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D3676F"/>
                </a:solidFill>
                <a:latin typeface="Arial Black" pitchFamily="34" charset="0"/>
              </a:rPr>
              <a:t>В. Распутин «Дочь Ивана, мать Ивана»</a:t>
            </a:r>
            <a:endParaRPr lang="ru-RU" sz="2400" dirty="0">
              <a:solidFill>
                <a:srgbClr val="D3676F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642918"/>
            <a:ext cx="271461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Духовной  связи человека и природы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571612"/>
            <a:ext cx="264320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понимать и  прощать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357298"/>
            <a:ext cx="271464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643702" y="2357430"/>
            <a:ext cx="2286016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духовных отношений между матерью и детьми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500174"/>
            <a:ext cx="2286016" cy="78581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На какие поступки способна настоящая мать?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857488" y="1000108"/>
            <a:ext cx="714380" cy="10715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000132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385874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857488" y="1214422"/>
            <a:ext cx="785818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571868" y="714356"/>
            <a:ext cx="2286016" cy="50006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86124"/>
            <a:ext cx="2857488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благодарности  родителям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143240" y="3857628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бездействия власти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928926" y="4572008"/>
            <a:ext cx="271464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0" y="2643182"/>
            <a:ext cx="278608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подмена человеческих отношений товарными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85720" y="4000504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 к  родителям  (детям)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071802" y="2285992"/>
            <a:ext cx="3214710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к русскому языку (утраты родного языка и культуры, традиций)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0" y="2071678"/>
            <a:ext cx="2500330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вседозволенности и безнаказанности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14282" y="4786322"/>
            <a:ext cx="2214578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чести и совести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786050" y="6072206"/>
            <a:ext cx="3214710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отдаления человека  от природы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14282" y="6143644"/>
            <a:ext cx="2357486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настоящей материнской любви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786578" y="714356"/>
            <a:ext cx="2357422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 на сильный поступок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500570"/>
            <a:ext cx="278608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социальной несправедливости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714744" y="3214686"/>
            <a:ext cx="2357454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истинной дружбы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0" y="5429264"/>
            <a:ext cx="307183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связи поколений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285720" y="3357562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поддержки близких людей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500826" y="5357826"/>
            <a:ext cx="264317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ответственности за жизнь близких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357554" y="5357826"/>
            <a:ext cx="271464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сильного женского характера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429684" cy="5715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D3676F"/>
                </a:solidFill>
                <a:latin typeface="Arial Black" pitchFamily="34" charset="0"/>
              </a:rPr>
              <a:t>Ю. Буйда «</a:t>
            </a:r>
            <a:r>
              <a:rPr lang="ru-RU" sz="2400" dirty="0" err="1" smtClean="0">
                <a:solidFill>
                  <a:srgbClr val="D3676F"/>
                </a:solidFill>
                <a:latin typeface="Arial Black" pitchFamily="34" charset="0"/>
              </a:rPr>
              <a:t>Химич</a:t>
            </a:r>
            <a:r>
              <a:rPr lang="ru-RU" sz="2400" dirty="0" smtClean="0">
                <a:solidFill>
                  <a:srgbClr val="D3676F"/>
                </a:solidFill>
                <a:latin typeface="Arial Black" pitchFamily="34" charset="0"/>
              </a:rPr>
              <a:t>»</a:t>
            </a:r>
            <a:endParaRPr lang="ru-RU" sz="2400" dirty="0">
              <a:solidFill>
                <a:srgbClr val="D3676F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642918"/>
            <a:ext cx="2500330" cy="92869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отношения окружающих к неудачникам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28992" y="1643050"/>
            <a:ext cx="2643206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понимать и  принимать людей такими, какие они есть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0" y="1714488"/>
            <a:ext cx="2714644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богатого духовного мира человека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5108" y="1000108"/>
            <a:ext cx="2428892" cy="114300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духовных отношений между мужчиной  и женщиной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857488" y="1000108"/>
            <a:ext cx="714380" cy="10715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000132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385874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857488" y="1214422"/>
            <a:ext cx="785818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5715008" y="1285860"/>
            <a:ext cx="785818" cy="78581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571868" y="714356"/>
            <a:ext cx="2286016" cy="50006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2500306"/>
            <a:ext cx="2857488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влияния одного человека на другого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643306" y="4286256"/>
            <a:ext cx="264320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пробуждения чувства настоящей любви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428992" y="5286388"/>
            <a:ext cx="2714644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способности отгородиться от мнения окружающих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85720" y="3571876"/>
            <a:ext cx="2786082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внутренней и внешней красоты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8596" y="4500570"/>
            <a:ext cx="2571768" cy="785818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влияния общественного мнения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00430" y="2714620"/>
            <a:ext cx="2500330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к работе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500826" y="3929066"/>
            <a:ext cx="2786082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85720" y="2500306"/>
            <a:ext cx="2500330" cy="85725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Сохранения  чувства собственного достоинства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643702" y="4500570"/>
            <a:ext cx="2500298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способности постоять</a:t>
            </a:r>
          </a:p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 за себя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643306" y="3500438"/>
            <a:ext cx="2357454" cy="500066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истинной дружбы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142844" y="5786454"/>
            <a:ext cx="307183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сохранения своего внутреннего мира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6643702" y="3143248"/>
            <a:ext cx="2286016" cy="642942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поддержки близких людей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6500826" y="5429264"/>
            <a:ext cx="2643174" cy="571504"/>
          </a:xfrm>
          <a:prstGeom prst="roundRect">
            <a:avLst/>
          </a:prstGeom>
          <a:solidFill>
            <a:srgbClr val="EFF7C9"/>
          </a:solidFill>
          <a:ln>
            <a:solidFill>
              <a:srgbClr val="CF59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сохранения памяти о любимом человеке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14290"/>
            <a:ext cx="7772400" cy="6643710"/>
          </a:xfrm>
        </p:spPr>
        <p:txBody>
          <a:bodyPr>
            <a:normAutofit fontScale="32500" lnSpcReduction="20000"/>
          </a:bodyPr>
          <a:lstStyle/>
          <a:p>
            <a:r>
              <a:rPr lang="ru-RU" sz="4900" b="1" dirty="0" smtClean="0"/>
              <a:t>Читая авторов, которые хорошо пишут, привыкаешь хорошо говорить. © Ф. Вольтер</a:t>
            </a:r>
          </a:p>
          <a:p>
            <a:r>
              <a:rPr lang="ru-RU" sz="4900" b="1" dirty="0" smtClean="0"/>
              <a:t>Культура — это не количество прочитанных книг, а количество понятых. © Фазиль Искандер</a:t>
            </a:r>
          </a:p>
          <a:p>
            <a:r>
              <a:rPr lang="ru-RU" sz="4900" b="1" dirty="0" smtClean="0"/>
              <a:t>Люди, которые читают книги, всегда будут управлять теми, кто смотрит телевизор. © </a:t>
            </a:r>
            <a:r>
              <a:rPr lang="ru-RU" sz="4900" b="1" dirty="0" err="1" smtClean="0"/>
              <a:t>Ф.Жанлис</a:t>
            </a:r>
            <a:endParaRPr lang="ru-RU" sz="4900" b="1" dirty="0" smtClean="0"/>
          </a:p>
          <a:p>
            <a:r>
              <a:rPr lang="ru-RU" sz="4900" b="1" dirty="0" smtClean="0"/>
              <a:t>Чем больше читаешь, тем меньше подражаешь. © </a:t>
            </a:r>
            <a:r>
              <a:rPr lang="ru-RU" sz="4900" b="1" dirty="0" err="1" smtClean="0"/>
              <a:t>Жюль</a:t>
            </a:r>
            <a:r>
              <a:rPr lang="ru-RU" sz="4900" b="1" dirty="0" smtClean="0"/>
              <a:t> </a:t>
            </a:r>
            <a:r>
              <a:rPr lang="ru-RU" sz="4900" b="1" dirty="0" err="1" smtClean="0"/>
              <a:t>Ренар</a:t>
            </a:r>
            <a:endParaRPr lang="ru-RU" sz="4900" b="1" dirty="0" smtClean="0"/>
          </a:p>
          <a:p>
            <a:r>
              <a:rPr lang="ru-RU" sz="4900" b="1" dirty="0" smtClean="0"/>
              <a:t>Люди делятся на две категории: на тех, кто читает книги, и тех, кто слушает тех, кто читает. © </a:t>
            </a:r>
            <a:r>
              <a:rPr lang="ru-RU" sz="4900" b="1" dirty="0" err="1" smtClean="0"/>
              <a:t>Вербер</a:t>
            </a:r>
            <a:r>
              <a:rPr lang="ru-RU" sz="4900" b="1" dirty="0" smtClean="0"/>
              <a:t> Бернард</a:t>
            </a:r>
          </a:p>
          <a:p>
            <a:r>
              <a:rPr lang="ru-RU" sz="4900" b="1" dirty="0" smtClean="0"/>
              <a:t>Как из копеек составляются рубли, так и из крупинок прочитанного составляется знание. © В. Даль</a:t>
            </a:r>
          </a:p>
          <a:p>
            <a:r>
              <a:rPr lang="ru-RU" sz="4900" b="1" dirty="0" smtClean="0"/>
              <a:t>Чтение для ума — то же, что физические упражнения для тела. © Джозеф </a:t>
            </a:r>
            <a:r>
              <a:rPr lang="ru-RU" sz="4900" b="1" dirty="0" err="1" smtClean="0"/>
              <a:t>Аддисон</a:t>
            </a:r>
            <a:endParaRPr lang="ru-RU" sz="4900" b="1" dirty="0" smtClean="0"/>
          </a:p>
          <a:p>
            <a:r>
              <a:rPr lang="ru-RU" sz="4900" b="1" dirty="0" smtClean="0"/>
              <a:t>Есть преступления хуже, чем сжигать книги. Например – не читать их. © </a:t>
            </a:r>
            <a:r>
              <a:rPr lang="ru-RU" sz="4900" b="1" dirty="0" err="1" smtClean="0"/>
              <a:t>Рэй</a:t>
            </a:r>
            <a:r>
              <a:rPr lang="ru-RU" sz="4900" b="1" dirty="0" smtClean="0"/>
              <a:t> </a:t>
            </a:r>
            <a:r>
              <a:rPr lang="ru-RU" sz="4900" b="1" dirty="0" err="1" smtClean="0"/>
              <a:t>Брэдбери</a:t>
            </a:r>
            <a:endParaRPr lang="ru-RU" sz="4900" b="1" dirty="0" smtClean="0"/>
          </a:p>
          <a:p>
            <a:r>
              <a:rPr lang="ru-RU" sz="4900" b="1" dirty="0" smtClean="0"/>
              <a:t>Чтобы стать умным, достаточно прочитать 10 книг, но чтобы найти их, нужно прочитать тысячи.</a:t>
            </a:r>
          </a:p>
          <a:p>
            <a:r>
              <a:rPr lang="ru-RU" sz="4900" b="1" dirty="0" smtClean="0"/>
              <a:t>Книги — корабли мысли, странствующие по волнам времени и бережно несущие свой драгоценный груз от поколения к поколению. © </a:t>
            </a:r>
            <a:r>
              <a:rPr lang="ru-RU" sz="4900" b="1" dirty="0" err="1" smtClean="0"/>
              <a:t>Фрэнсис</a:t>
            </a:r>
            <a:r>
              <a:rPr lang="ru-RU" sz="4900" b="1" dirty="0" smtClean="0"/>
              <a:t> Бэкон</a:t>
            </a:r>
          </a:p>
          <a:p>
            <a:r>
              <a:rPr lang="ru-RU" sz="4900" b="1" dirty="0" smtClean="0"/>
              <a:t>Хорошая книга подобна айсбергу, семь восьмых которого скрыто под водой. © Эрнест Хемингуэй</a:t>
            </a:r>
          </a:p>
          <a:p>
            <a:r>
              <a:rPr lang="ru-RU" sz="4900" b="1" dirty="0" smtClean="0"/>
              <a:t>Когда читаешь умные слова других, в голову приходят собственные умные мысли. © М. </a:t>
            </a:r>
            <a:r>
              <a:rPr lang="ru-RU" sz="4900" b="1" dirty="0" err="1" smtClean="0"/>
              <a:t>Лашков</a:t>
            </a:r>
            <a:endParaRPr lang="ru-RU" sz="4900" b="1" dirty="0" smtClean="0"/>
          </a:p>
          <a:p>
            <a:r>
              <a:rPr lang="ru-RU" sz="4900" b="1" dirty="0" smtClean="0"/>
              <a:t>Коллекция книг — тот же университет. © Томас </a:t>
            </a:r>
            <a:r>
              <a:rPr lang="ru-RU" sz="4900" b="1" dirty="0" err="1" smtClean="0"/>
              <a:t>Карлейль</a:t>
            </a:r>
            <a:endParaRPr lang="ru-RU" sz="4900" b="1" dirty="0" smtClean="0"/>
          </a:p>
          <a:p>
            <a:r>
              <a:rPr lang="ru-RU" sz="4900" b="1" dirty="0" smtClean="0"/>
              <a:t>Всё бледнеет перед книгами. © Антон Чехов</a:t>
            </a:r>
          </a:p>
          <a:p>
            <a:r>
              <a:rPr lang="ru-RU" sz="4900" b="1" dirty="0" smtClean="0"/>
              <a:t>Читать всего совсем не нужно; нужно читать то, что отвечает на возникшие в душе вопросы. © Лев Толстой</a:t>
            </a:r>
          </a:p>
          <a:p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571480"/>
            <a:ext cx="714380" cy="614366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Н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А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Л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Е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Д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О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К</a:t>
            </a:r>
          </a:p>
          <a:p>
            <a:pPr algn="ctr"/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chemeClr val="accent4">
              <a:lumMod val="20000"/>
              <a:lumOff val="80000"/>
            </a:schemeClr>
          </a:solidFill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ru-RU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Arial Black" pitchFamily="34" charset="0"/>
              </a:rPr>
              <a:t>   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А. С. Пушкин  «Евгений   Онегин»</a:t>
            </a:r>
            <a:endParaRPr lang="ru-RU" sz="2800" dirty="0">
              <a:solidFill>
                <a:schemeClr val="accent3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857232"/>
            <a:ext cx="2286016" cy="500066"/>
          </a:xfrm>
          <a:prstGeom prst="roundRect">
            <a:avLst/>
          </a:prstGeom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поиска смысла жизни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928802"/>
            <a:ext cx="228601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1571612"/>
            <a:ext cx="2571768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человека к природе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00826" y="2000240"/>
            <a:ext cx="2286016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понимания чувства долга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071546"/>
            <a:ext cx="2286016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духовности   и </a:t>
            </a:r>
            <a:r>
              <a:rPr lang="ru-RU" b="1" dirty="0" err="1" smtClean="0"/>
              <a:t>бездуховности</a:t>
            </a:r>
            <a:endParaRPr lang="ru-RU" b="1" dirty="0"/>
          </a:p>
        </p:txBody>
      </p:sp>
      <p:cxnSp>
        <p:nvCxnSpPr>
          <p:cNvPr id="10" name="Прямая со стрелкой 9"/>
          <p:cNvCxnSpPr>
            <a:stCxn id="13" idx="1"/>
          </p:cNvCxnSpPr>
          <p:nvPr/>
        </p:nvCxnSpPr>
        <p:spPr>
          <a:xfrm rot="10800000">
            <a:off x="2571736" y="1214423"/>
            <a:ext cx="785818" cy="3571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643570" y="1142984"/>
            <a:ext cx="1000132" cy="142876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221953" y="1707345"/>
            <a:ext cx="428628" cy="14286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714612" y="1500174"/>
            <a:ext cx="1000132" cy="464347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72132" y="1500174"/>
            <a:ext cx="1071570" cy="42862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Проблема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357950" y="3500438"/>
            <a:ext cx="2571736" cy="57150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формирования духовной личности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7158" y="2428868"/>
            <a:ext cx="228601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143240" y="2500306"/>
            <a:ext cx="2786082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понимания истинных ценностей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85720" y="5786454"/>
            <a:ext cx="228601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Что такое истинное счастье?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0" y="4429132"/>
            <a:ext cx="2857488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143240" y="6286496"/>
            <a:ext cx="2286016" cy="57150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чём ценность дружбы?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85720" y="5143512"/>
            <a:ext cx="228601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чём смысл истинной любви?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572264" y="2857496"/>
            <a:ext cx="228601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упущенного счастья</a:t>
            </a:r>
            <a:endParaRPr lang="ru-RU" b="1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214678" y="3214686"/>
            <a:ext cx="2500330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духовной связи  </a:t>
            </a:r>
          </a:p>
          <a:p>
            <a:pPr algn="ctr"/>
            <a:r>
              <a:rPr lang="ru-RU" b="1" dirty="0" smtClean="0"/>
              <a:t>с   малой  родиной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5929258" y="5000636"/>
            <a:ext cx="3214742" cy="85725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Что влияет на формирование характера человека?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5857892"/>
            <a:ext cx="3428992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285720" y="3071810"/>
            <a:ext cx="2500330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роли  сна  как  предсказания </a:t>
            </a:r>
            <a:endParaRPr lang="ru-RU" b="1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3143240" y="3786190"/>
            <a:ext cx="2786082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 собственных  ошибок</a:t>
            </a:r>
            <a:endParaRPr lang="ru-RU" b="1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143636" y="4286256"/>
            <a:ext cx="2786082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зависимости  человека от мнения  других</a:t>
            </a:r>
            <a:endParaRPr lang="ru-RU" b="1" dirty="0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42844" y="3857628"/>
            <a:ext cx="2643206" cy="50006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воспитания, обучения</a:t>
            </a:r>
            <a:endParaRPr lang="ru-RU" b="1" dirty="0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3071802" y="4572008"/>
            <a:ext cx="2786082" cy="857256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 к народным  обычаям, приметам, суевериям</a:t>
            </a:r>
            <a:endParaRPr lang="ru-RU" b="1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2714612" y="5500702"/>
            <a:ext cx="3071834" cy="6429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 к родственникам (родным)</a:t>
            </a:r>
            <a:endParaRPr lang="ru-RU" b="1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142844" y="6357958"/>
            <a:ext cx="2500330" cy="50004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достоинства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1800" dirty="0" smtClean="0">
                <a:solidFill>
                  <a:srgbClr val="7030A0"/>
                </a:solidFill>
                <a:latin typeface="Arial Black" pitchFamily="34" charset="0"/>
              </a:rPr>
              <a:t>М.Ю. Лермонтов  «Песнь про царя </a:t>
            </a:r>
            <a:r>
              <a:rPr lang="ru-RU" sz="1800" smtClean="0">
                <a:solidFill>
                  <a:srgbClr val="7030A0"/>
                </a:solidFill>
                <a:latin typeface="Arial Black" pitchFamily="34" charset="0"/>
              </a:rPr>
              <a:t>Ивана Васильевича  …»</a:t>
            </a:r>
            <a:endParaRPr lang="ru-RU" sz="18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857232"/>
            <a:ext cx="2500330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духовной  силы (стойкости) человека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286016" cy="500066"/>
          </a:xfrm>
          <a:prstGeom prst="roundRect">
            <a:avLst/>
          </a:prstGeom>
          <a:solidFill>
            <a:srgbClr val="EFF7C9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взаимопонимания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1785926"/>
            <a:ext cx="2714644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Нужна ли сильная личность власти?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928926" y="928670"/>
            <a:ext cx="42862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бунта  против  несправедливости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14744" y="3500438"/>
            <a:ext cx="2357454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Нужны  люди чести?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5357826"/>
            <a:ext cx="2714644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0034" y="4929198"/>
            <a:ext cx="3000364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28596" y="3929066"/>
            <a:ext cx="3143272" cy="85725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олицетворения героического  национального  начала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714744" y="4143380"/>
            <a:ext cx="2428892" cy="107157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представлений о правде, чести, достоинстве</a:t>
            </a:r>
            <a:r>
              <a:rPr lang="ru-RU" dirty="0" smtClean="0"/>
              <a:t>.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00430" y="2357430"/>
            <a:ext cx="2786082" cy="92869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соотношения царской власти, закона и милосердия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верности заветам  старины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3071810"/>
            <a:ext cx="2928958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отношения мужа  к жене, жены  к мужу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00430" y="6215082"/>
            <a:ext cx="228601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верности  мужу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71472" y="5786454"/>
            <a:ext cx="2786082" cy="85725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отстаивания  человеческого  достоинства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857232"/>
            <a:ext cx="192882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572008"/>
            <a:ext cx="2786082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эпохи, судьбы и права человека в ней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5286388"/>
            <a:ext cx="2428892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2">
                    <a:lumMod val="10000"/>
                  </a:schemeClr>
                </a:solidFill>
              </a:rPr>
              <a:t>мужества,стойкости</a:t>
            </a: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, благородства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714348" y="2500306"/>
            <a:ext cx="228601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вседозволенности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rgbClr val="E5D7E9"/>
          </a:solidFill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И. С. Тургенев  «Отцы  и  дети»</a:t>
            </a:r>
            <a:endParaRPr lang="ru-RU" sz="28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285860"/>
            <a:ext cx="2286016" cy="785818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духовной  силы (стойкости) человека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2071678"/>
            <a:ext cx="2286016" cy="500066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взаимопонимания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214554"/>
            <a:ext cx="2714644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86512" y="2857496"/>
            <a:ext cx="2286016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конфликта  поколений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1000108"/>
            <a:ext cx="2286016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643174" y="1142984"/>
            <a:ext cx="64294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071546"/>
            <a:ext cx="100013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079077" y="1778783"/>
            <a:ext cx="642942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607331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72132" y="1571612"/>
            <a:ext cx="1071570" cy="71438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857628"/>
            <a:ext cx="2857488" cy="571504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857620" y="3857628"/>
            <a:ext cx="2286016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внутренней   и внешней   красоты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929058" y="4643446"/>
            <a:ext cx="2714644" cy="714380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0034" y="4000504"/>
            <a:ext cx="3000364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643702" y="1857364"/>
            <a:ext cx="2286016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отношения  к  родителям  (детям)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28596" y="4786322"/>
            <a:ext cx="3357586" cy="571504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Что разрушает связь между поколениями?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715008" y="5643578"/>
            <a:ext cx="3428992" cy="78581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00430" y="2857496"/>
            <a:ext cx="2500330" cy="857256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отношения к  труду  (литературе, искусству)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715140" y="4643446"/>
            <a:ext cx="2428860" cy="642942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3000372"/>
            <a:ext cx="2928958" cy="785818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влияние времени на характер нравственных ценностей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500702"/>
            <a:ext cx="3000396" cy="1071570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Нужно ли слепо подчиняться моде или какому-нибудь внешнему влиянию?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500430" y="5500702"/>
            <a:ext cx="2071702" cy="1143008"/>
          </a:xfrm>
          <a:prstGeom prst="roundRect">
            <a:avLst/>
          </a:prstGeom>
          <a:solidFill>
            <a:srgbClr val="E5D7E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Что выбрать: созерцание или действие? 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500066"/>
          </a:xfrm>
          <a:solidFill>
            <a:srgbClr val="EDDBE3"/>
          </a:solidFill>
          <a:ln w="57150">
            <a:solidFill>
              <a:srgbClr val="D3676F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 Black" pitchFamily="34" charset="0"/>
              </a:rPr>
              <a:t>Л.Н. Толстой  «Война  и мир»</a:t>
            </a:r>
            <a:endParaRPr lang="ru-RU" sz="28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285860"/>
            <a:ext cx="2286016" cy="785818"/>
          </a:xfrm>
          <a:prstGeom prst="roundRect">
            <a:avLst/>
          </a:prstGeom>
          <a:solidFill>
            <a:srgbClr val="D3676F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духовной  силы (стойкости) человека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928802"/>
            <a:ext cx="2286016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214554"/>
            <a:ext cx="2714644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взаимоотношений  в  семье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поиска смысла жизни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истинных и ложных  ценностей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643174" y="1142984"/>
            <a:ext cx="642942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15008" y="1071546"/>
            <a:ext cx="1285884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186234" y="1671626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607331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72132" y="1571612"/>
            <a:ext cx="1000132" cy="92869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357554" y="1000108"/>
            <a:ext cx="2286016" cy="500066"/>
          </a:xfrm>
          <a:prstGeom prst="roundRect">
            <a:avLst/>
          </a:prstGeom>
          <a:solidFill>
            <a:srgbClr val="990000"/>
          </a:solidFill>
          <a:ln w="38100"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 собственных  ошибок (заблуждений)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86182" y="3929066"/>
            <a:ext cx="2286016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5357826"/>
            <a:ext cx="2714644" cy="714380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ответственности  за свои поступки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500034" y="3929066"/>
            <a:ext cx="3000364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14348" y="4643446"/>
            <a:ext cx="2286016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 к  родителям  (детям)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071802" y="4714884"/>
            <a:ext cx="2786082" cy="571504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роли личности в истории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571744"/>
            <a:ext cx="2500330" cy="571504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ложного и истинного гуманизма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918" y="3929066"/>
            <a:ext cx="2786082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истинного счастья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3000372"/>
            <a:ext cx="2928958" cy="785818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добра и зла, подлости , жестокости 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429264"/>
            <a:ext cx="3071834" cy="571504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преодоления жизненных  трудностей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86116" y="6215082"/>
            <a:ext cx="2286016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Может ли человек изменить мир?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71472" y="6215082"/>
            <a:ext cx="2571768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власти  и личности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928670"/>
            <a:ext cx="1928826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 бесчестия</a:t>
            </a:r>
            <a:endParaRPr lang="ru-RU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215074" y="4572008"/>
            <a:ext cx="2786082" cy="642942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поведения  человека  в сложной  ситуации</a:t>
            </a:r>
            <a:endParaRPr lang="ru-RU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3286124"/>
            <a:ext cx="2500330" cy="500066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взросления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00826" y="5286388"/>
            <a:ext cx="2286016" cy="714380"/>
          </a:xfrm>
          <a:prstGeom prst="roundRect">
            <a:avLst/>
          </a:prstGeom>
          <a:solidFill>
            <a:srgbClr val="CF5961"/>
          </a:solidFill>
          <a:ln>
            <a:solidFill>
              <a:srgbClr val="EDDB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родителей  и детей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  <a:latin typeface="Arial Black" pitchFamily="34" charset="0"/>
              </a:rPr>
              <a:t>М.Е. Салтыков-Щедрин  «Господа  Головлёвы» </a:t>
            </a:r>
            <a:endParaRPr lang="ru-RU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5852" y="785794"/>
            <a:ext cx="157163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cs typeface="Calibri" pitchFamily="34" charset="0"/>
              </a:rPr>
              <a:t>алчности </a:t>
            </a:r>
            <a:endParaRPr lang="ru-RU" b="1" dirty="0">
              <a:solidFill>
                <a:schemeClr val="tx2">
                  <a:lumMod val="10000"/>
                </a:schemeClr>
              </a:solidFill>
              <a:cs typeface="Calibri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714488"/>
            <a:ext cx="2786082" cy="1000132"/>
          </a:xfrm>
          <a:prstGeom prst="roundRect">
            <a:avLst/>
          </a:prstGeom>
          <a:solidFill>
            <a:srgbClr val="EFF7C9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человеческого общения и  взаимопонимания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2071678"/>
            <a:ext cx="2714644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взаимоотношений  в  семье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929454" y="2357430"/>
            <a:ext cx="192882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запоздалого раскаяния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истинных и ложных  ценностей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928926" y="928670"/>
            <a:ext cx="428628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143008" cy="285752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528750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036083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786446" y="1357298"/>
            <a:ext cx="785818" cy="392909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428992" y="857232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286512" y="3214686"/>
            <a:ext cx="2857488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осознания  собственных  ошибок (заблуждений)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643702" y="3929066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проявления зависти и злобы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643306" y="5072074"/>
            <a:ext cx="2714644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ответственности  за свои поступки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596" y="6072206"/>
            <a:ext cx="2786050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Свободен ли человек в своём выборе ?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85786" y="3786190"/>
            <a:ext cx="2286016" cy="64294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отношения  к  родителям  (детям)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643306" y="3929066"/>
            <a:ext cx="2643206" cy="1000132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выбора средств для достижения  своих целей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072066" y="585789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643306" y="2928934"/>
            <a:ext cx="2500330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отсутствия тёплых родственных отношений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14348" y="4500570"/>
            <a:ext cx="2357454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</a:rPr>
              <a:t>истинного счастья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500034" y="2857496"/>
            <a:ext cx="2928958" cy="785818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2">
                    <a:lumMod val="75000"/>
                  </a:schemeClr>
                </a:solidFill>
              </a:rPr>
              <a:t>добра и зла, подлости , жестокости </a:t>
            </a:r>
            <a:endParaRPr lang="ru-RU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28596" y="5072074"/>
            <a:ext cx="3071834" cy="92869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отсутствия проявления душевной чуткости  и доброты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6929454" y="857232"/>
            <a:ext cx="1928826" cy="500066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чести  и  бесчестия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00034" y="1357298"/>
            <a:ext cx="2500330" cy="571504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сыновней неблагодарности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72264" y="4786322"/>
            <a:ext cx="2286016" cy="714380"/>
          </a:xfrm>
          <a:prstGeom prst="roundRect">
            <a:avLst/>
          </a:prstGeom>
          <a:solidFill>
            <a:srgbClr val="EFF7C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отношения родителей  и детей </a:t>
            </a: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00066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FFC000"/>
                </a:solidFill>
                <a:latin typeface="Arial Black" pitchFamily="34" charset="0"/>
              </a:rPr>
              <a:t>Ф.М. Достоевский  «Преступление  и наказание»</a:t>
            </a:r>
            <a:endParaRPr lang="ru-RU" sz="2400" dirty="0">
              <a:solidFill>
                <a:srgbClr val="FFC00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642918"/>
            <a:ext cx="2643206" cy="1143008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сна  как  отражения  внутренних переживаний  человека (предсказаний)</a:t>
            </a:r>
            <a:endParaRPr lang="ru-RU" sz="16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43306" y="1643050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1928802"/>
            <a:ext cx="271464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взаимоотношений  в  семье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выбора жизненного  пути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571612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истинных и ложных  ценностей</a:t>
            </a:r>
            <a:endParaRPr lang="ru-RU" b="1" dirty="0"/>
          </a:p>
        </p:txBody>
      </p:sp>
      <p:cxnSp>
        <p:nvCxnSpPr>
          <p:cNvPr id="10" name="Прямая со стрелкой 9"/>
          <p:cNvCxnSpPr>
            <a:endCxn id="4" idx="3"/>
          </p:cNvCxnSpPr>
          <p:nvPr/>
        </p:nvCxnSpPr>
        <p:spPr>
          <a:xfrm rot="10800000" flipV="1">
            <a:off x="2643206" y="1142984"/>
            <a:ext cx="857224" cy="71438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33" idx="1"/>
          </p:cNvCxnSpPr>
          <p:nvPr/>
        </p:nvCxnSpPr>
        <p:spPr>
          <a:xfrm>
            <a:off x="5857884" y="928670"/>
            <a:ext cx="1214446" cy="107157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329110" y="1457312"/>
            <a:ext cx="428628" cy="8572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3250397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500694" y="1285860"/>
            <a:ext cx="1071570" cy="714380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571868" y="785794"/>
            <a:ext cx="2286016" cy="50006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25000"/>
                  </a:schemeClr>
                </a:solidFill>
                <a:latin typeface="Arial Black" pitchFamily="34" charset="0"/>
              </a:rPr>
              <a:t>Проблема</a:t>
            </a:r>
            <a:endParaRPr lang="ru-RU" sz="2800" b="1" dirty="0">
              <a:solidFill>
                <a:schemeClr val="tx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72264" y="3214686"/>
            <a:ext cx="2571736" cy="100013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 собственных  ошибок (заблуждений)   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714744" y="4786322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0034" y="5429264"/>
            <a:ext cx="2714644" cy="714380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ответственности  за свои поступки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596" y="3357562"/>
            <a:ext cx="3000364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00034" y="4071942"/>
            <a:ext cx="2286016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отношения  к  родителям  (детям)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428992" y="5500702"/>
            <a:ext cx="2786082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роли личности в истории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571868" y="2214554"/>
            <a:ext cx="2500330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ложного и истинного гуманизма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429388" y="4214818"/>
            <a:ext cx="2500298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истинного счастья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28596" y="2643182"/>
            <a:ext cx="2928958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 чем предназначение</a:t>
            </a:r>
            <a:r>
              <a:rPr lang="ru-RU" dirty="0" smtClean="0"/>
              <a:t> </a:t>
            </a:r>
            <a:r>
              <a:rPr lang="ru-RU" b="1" dirty="0" smtClean="0"/>
              <a:t>человека? 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57158" y="4786322"/>
            <a:ext cx="3071834" cy="571504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преодоления жизненных  трудностей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500430" y="6215082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Может ли человек изменить мир?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00034" y="6215058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бесчеловечности  и жестокости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785794"/>
            <a:ext cx="192882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 бесчестия</a:t>
            </a:r>
            <a:endParaRPr lang="ru-RU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786322"/>
            <a:ext cx="2786082" cy="642942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поведения  человека  в сложной  ситуации                                                          </a:t>
            </a:r>
            <a:endParaRPr lang="ru-RU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571868" y="2857496"/>
            <a:ext cx="2500330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пробуждения совести 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72264" y="5500702"/>
            <a:ext cx="2286016" cy="50006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лжи  и лицемерия </a:t>
            </a:r>
            <a:endParaRPr lang="ru-RU" b="1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3500430" y="3429000"/>
            <a:ext cx="2857520" cy="1214446"/>
          </a:xfrm>
          <a:prstGeom prst="round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осознания необходимости  жить жизнью настоящей,</a:t>
            </a:r>
          </a:p>
          <a:p>
            <a:pPr algn="ctr"/>
            <a:r>
              <a:rPr lang="ru-RU" b="1" dirty="0" smtClean="0"/>
              <a:t> а не  придуманной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7772400" cy="500066"/>
          </a:xfrm>
          <a:solidFill>
            <a:schemeClr val="accent4">
              <a:lumMod val="60000"/>
              <a:lumOff val="40000"/>
            </a:schemeClr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Arial Black" pitchFamily="34" charset="0"/>
              </a:rPr>
              <a:t>А.И. Куприн  «Гранатовый браслет»</a:t>
            </a:r>
            <a:endParaRPr lang="ru-RU" sz="2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4282" y="714356"/>
            <a:ext cx="2286016" cy="785818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слабости  и малодушия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00430" y="1857364"/>
            <a:ext cx="2286016" cy="50006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взаимопонимания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1643050"/>
            <a:ext cx="2714644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взаимоотношений  в  семье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72264" y="2357430"/>
            <a:ext cx="2286016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пробуждения  истинных чувств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43702" y="1428736"/>
            <a:ext cx="2286016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безответной любви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571736" y="1000108"/>
            <a:ext cx="857256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86446" y="928670"/>
            <a:ext cx="1357322" cy="21431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4250529" y="1535893"/>
            <a:ext cx="357190" cy="142876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893207" y="1393017"/>
            <a:ext cx="642942" cy="571504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643570" y="1428736"/>
            <a:ext cx="1071570" cy="500066"/>
          </a:xfrm>
          <a:prstGeom prst="straightConnector1">
            <a:avLst/>
          </a:prstGeom>
          <a:ln w="57150">
            <a:solidFill>
              <a:schemeClr val="accent4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3500430" y="857232"/>
            <a:ext cx="2286016" cy="500066"/>
          </a:xfrm>
          <a:prstGeom prst="roundRect">
            <a:avLst/>
          </a:prstGeom>
          <a:solidFill>
            <a:srgbClr val="D3676F"/>
          </a:solidFill>
          <a:ln w="571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Проблема</a:t>
            </a:r>
            <a:endParaRPr lang="ru-RU" sz="28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143636" y="3071810"/>
            <a:ext cx="3000364" cy="107157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способности одного человека  изменить духовный мир другого  </a:t>
            </a:r>
            <a:endParaRPr lang="ru-RU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00430" y="3714752"/>
            <a:ext cx="2286016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внутренней   и внешней   красоты</a:t>
            </a:r>
            <a:endParaRPr lang="ru-RU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357554" y="5143512"/>
            <a:ext cx="2714644" cy="50006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слабости   характера</a:t>
            </a:r>
            <a:endParaRPr lang="ru-RU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42844" y="3286124"/>
            <a:ext cx="3000364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Свободен ли человек в своём выборе ?</a:t>
            </a:r>
            <a:endParaRPr lang="ru-RU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42844" y="4000504"/>
            <a:ext cx="2286016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подвига  во имя любви</a:t>
            </a:r>
            <a:endParaRPr lang="ru-RU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3214678" y="4500570"/>
            <a:ext cx="2786082" cy="571504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настоящей (жертвенной) любви</a:t>
            </a:r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5715008" y="6072182"/>
            <a:ext cx="3428992" cy="785818"/>
          </a:xfrm>
          <a:prstGeom prst="ellipse">
            <a:avLst/>
          </a:prstGeom>
          <a:solidFill>
            <a:srgbClr val="EDD9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Продолжите </a:t>
            </a:r>
          </a:p>
          <a:p>
            <a:pPr algn="ctr"/>
            <a:r>
              <a:rPr lang="ru-RU" b="1" dirty="0" smtClean="0">
                <a:solidFill>
                  <a:srgbClr val="990000"/>
                </a:solidFill>
                <a:latin typeface="Arial Black" pitchFamily="34" charset="0"/>
              </a:rPr>
              <a:t>самостоятельн</a:t>
            </a:r>
            <a:r>
              <a:rPr lang="ru-RU" dirty="0" smtClean="0">
                <a:solidFill>
                  <a:srgbClr val="990000"/>
                </a:solidFill>
                <a:latin typeface="Arial Black" pitchFamily="34" charset="0"/>
              </a:rPr>
              <a:t>о! </a:t>
            </a:r>
            <a:endParaRPr lang="ru-RU" dirty="0">
              <a:solidFill>
                <a:srgbClr val="990000"/>
              </a:solidFill>
              <a:latin typeface="Arial Black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3428992" y="2500306"/>
            <a:ext cx="2500330" cy="571504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великой силы любви</a:t>
            </a:r>
            <a:endParaRPr lang="ru-RU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428992" y="3143248"/>
            <a:ext cx="2357454" cy="50006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истинного счастья</a:t>
            </a:r>
            <a:endParaRPr lang="ru-RU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42844" y="2428868"/>
            <a:ext cx="2928958" cy="785818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влияния  музыки на душу человека</a:t>
            </a:r>
            <a:endParaRPr lang="ru-RU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14282" y="4857760"/>
            <a:ext cx="2571768" cy="85725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ответственности человека за свои слова</a:t>
            </a:r>
            <a:endParaRPr lang="ru-RU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428992" y="5715016"/>
            <a:ext cx="2500330" cy="71438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способности  ценить  истинные чувства</a:t>
            </a:r>
            <a:endParaRPr lang="ru-RU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14282" y="5857892"/>
            <a:ext cx="3143272" cy="85725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роли   случая, перевернувшего жизнь человека</a:t>
            </a:r>
            <a:endParaRPr lang="ru-RU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072330" y="785794"/>
            <a:ext cx="1928826" cy="500066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жертвенности</a:t>
            </a:r>
            <a:endParaRPr lang="ru-RU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357918" y="4286256"/>
            <a:ext cx="2786082" cy="642942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настоящего (истинного)  чувства</a:t>
            </a:r>
            <a:endParaRPr lang="ru-RU" b="1" dirty="0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6572264" y="5072074"/>
            <a:ext cx="2286016" cy="714380"/>
          </a:xfrm>
          <a:prstGeom prst="round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чести  и  достоинства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840</TotalTime>
  <Words>2266</Words>
  <Application>Microsoft Office PowerPoint</Application>
  <PresentationFormat>Экран (4:3)</PresentationFormat>
  <Paragraphs>539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 Black</vt:lpstr>
      <vt:lpstr>Calibri</vt:lpstr>
      <vt:lpstr>Consolas</vt:lpstr>
      <vt:lpstr>Corbel</vt:lpstr>
      <vt:lpstr>Wingdings</vt:lpstr>
      <vt:lpstr>Wingdings 2</vt:lpstr>
      <vt:lpstr>Wingdings 3</vt:lpstr>
      <vt:lpstr>Метро</vt:lpstr>
      <vt:lpstr>Универсальные  произведения (от романа  до рассказа)   </vt:lpstr>
      <vt:lpstr>    А. С. Пушкин  «Капитанская  дочка»</vt:lpstr>
      <vt:lpstr>    А. С. Пушкин  «Евгений   Онегин»</vt:lpstr>
      <vt:lpstr>М.Ю. Лермонтов  «Песнь про царя Ивана Васильевича  …»</vt:lpstr>
      <vt:lpstr>И. С. Тургенев  «Отцы  и  дети»</vt:lpstr>
      <vt:lpstr>Л.Н. Толстой  «Война  и мир»</vt:lpstr>
      <vt:lpstr>М.Е. Салтыков-Щедрин  «Господа  Головлёвы» </vt:lpstr>
      <vt:lpstr>Ф.М. Достоевский  «Преступление  и наказание»</vt:lpstr>
      <vt:lpstr>А.И. Куприн  «Гранатовый браслет»</vt:lpstr>
      <vt:lpstr>А.И. Куприн  «Олеся»</vt:lpstr>
      <vt:lpstr>А.И. Куприн  «Поединок»</vt:lpstr>
      <vt:lpstr>К. Г.  Паустовский   «Телеграмма»</vt:lpstr>
      <vt:lpstr>    Л. Е.  Улицкая  «Дочь Бухары»</vt:lpstr>
      <vt:lpstr>Стендаль  «Красное  и чёрное»</vt:lpstr>
      <vt:lpstr>М.А.Булгаков  «Белая гвардия»</vt:lpstr>
      <vt:lpstr>М.А.Шолохов  «Тихий Дон»</vt:lpstr>
      <vt:lpstr>М.А.Шолохов  «Судьба человека»</vt:lpstr>
      <vt:lpstr>Б. Л. Васильев  «Не стреляйте  в белых  лебедей»</vt:lpstr>
      <vt:lpstr>Б. Л.  Васильев  «Летят   мои   кони»</vt:lpstr>
      <vt:lpstr>И. Курамшина  «Сыновний долг»</vt:lpstr>
      <vt:lpstr>В. Распутин «Дочь Ивана, мать Ивана»</vt:lpstr>
      <vt:lpstr>Ю. Буйда «Химич»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Универсальные  произведения             Павлова Елена Михайловна                                      школа № 28 города Воронежа</dc:title>
  <dc:creator>дом</dc:creator>
  <cp:lastModifiedBy>Харченко Лидия Васильевна</cp:lastModifiedBy>
  <cp:revision>174</cp:revision>
  <dcterms:created xsi:type="dcterms:W3CDTF">2016-10-16T13:47:08Z</dcterms:created>
  <dcterms:modified xsi:type="dcterms:W3CDTF">2018-07-31T08:28:46Z</dcterms:modified>
</cp:coreProperties>
</file>