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05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4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71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88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87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73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18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00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96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5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6E19E-2241-4BAB-82EA-5236659E52AC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A3C0C-9DE8-4A79-A933-EEBDAF4EC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07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ustutors.ru/argument5minutes/267-kratkost-sestra-talanta-korotkie-rasskazy-argumenty-k-sochineniyu-richard-mateson-knopka-knopka.html" TargetMode="External"/><Relationship Id="rId13" Type="http://schemas.openxmlformats.org/officeDocument/2006/relationships/hyperlink" Target="https://rustutors.ru/analizy/1051-ionych-analiz-chehov.html" TargetMode="External"/><Relationship Id="rId3" Type="http://schemas.openxmlformats.org/officeDocument/2006/relationships/hyperlink" Target="https://rustutors.ru/argument5minutes/22-kratkost-sestra-talanta-mishurnyy-blesk-avtor-ogenri.html" TargetMode="External"/><Relationship Id="rId7" Type="http://schemas.openxmlformats.org/officeDocument/2006/relationships/hyperlink" Target="https://rustutors.ru/argument5minutes/266-kratkost-sestra-talanta-korotkie-rasskazy-argumenty-k-sochineniyu-robert-shekli-lavka-mirov.html" TargetMode="External"/><Relationship Id="rId12" Type="http://schemas.openxmlformats.org/officeDocument/2006/relationships/hyperlink" Target="https://rustutors.ru/argument5minutes/1195-kryzhovnik-ap-chehov.html" TargetMode="External"/><Relationship Id="rId2" Type="http://schemas.openxmlformats.org/officeDocument/2006/relationships/hyperlink" Target="https://rustutors.ru/argument5minutes/19-rubrika-kratkost-sestra-talanta-rasskaz-mikroskop-avtor-vshukshi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tutors.ru/argument5minutes/228-kratkost-sestra-talanta-korotkie-rasskazy-argumenty-k-sochineniyu-fskott-ficdzherald-tri-chasa-mezhdu-samoletami-.html" TargetMode="External"/><Relationship Id="rId11" Type="http://schemas.openxmlformats.org/officeDocument/2006/relationships/hyperlink" Target="https://rustutors.ru/argument5minutes/1120-ranniy-uspeh-frensis-skott-ficdzherald.html" TargetMode="External"/><Relationship Id="rId5" Type="http://schemas.openxmlformats.org/officeDocument/2006/relationships/hyperlink" Target="https://rustutors.ru/argument5minutes/44-kratkost-sestra-talanta-knizhnyy-chelovek-avtor-german-gesse-korotkie-rasskazy-argumenty-dlya-sochineniya-ege-2017.html" TargetMode="External"/><Relationship Id="rId10" Type="http://schemas.openxmlformats.org/officeDocument/2006/relationships/hyperlink" Target="https://rustutors.ru/argument5minutes/652-kratkost-sestra-talanta-korotkie-rasskazy-argumenty-k-sochineniyu-grigoriy-gorin-ezhik-istoriya-o-naprasnoy-suete.html" TargetMode="External"/><Relationship Id="rId4" Type="http://schemas.openxmlformats.org/officeDocument/2006/relationships/hyperlink" Target="https://rustutors.ru/argument5minutes/24-kratkost-sestra-talanta-solovey-i-roza-avtor-oskar-uayld.html" TargetMode="External"/><Relationship Id="rId9" Type="http://schemas.openxmlformats.org/officeDocument/2006/relationships/hyperlink" Target="https://rustutors.ru/argument5minutes/268-kratkost-sestra-talanta-korotkie-rasskazy-argumenty-k-sochineniyu-dzh-dzhoys-araviya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rustutors.ru/argument5minutes/45-kratkost-sestra-talanta-prikaz-est-prikaz-avtor-braun-frederik-korotkie-rasskazy-argumenty-dlya-sochineniya-ege-2017.html" TargetMode="External"/><Relationship Id="rId3" Type="http://schemas.openxmlformats.org/officeDocument/2006/relationships/hyperlink" Target="https://rustutors.ru/argument5minutes/1196-mest-ap-chehov.html" TargetMode="External"/><Relationship Id="rId7" Type="http://schemas.openxmlformats.org/officeDocument/2006/relationships/hyperlink" Target="https://rustutors.ru/argument5minutes/699-kratkost-sestra-talanta-korotkie-rasskazy-argumenty-k-sochineniyu-ayzek-azimov-smertnyy-prigovor.html" TargetMode="External"/><Relationship Id="rId2" Type="http://schemas.openxmlformats.org/officeDocument/2006/relationships/hyperlink" Target="https://rustutors.ru/argument5minutes/225-kratkost-sestra-talanta-korotkie-rasskazy-argumenty-k-sochineniyu-rey-bredberi-vse-moi-vragi-mertv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tutors.ru/argument5minutes/648-kratkost-sestra-talanta-korotkie-rasskazy-argumenty-k-sochineniyu-leonid-andreev-drug.html" TargetMode="External"/><Relationship Id="rId5" Type="http://schemas.openxmlformats.org/officeDocument/2006/relationships/hyperlink" Target="https://rustutors.ru/argument5minutes/265-kratkost-sestra-talanta-korotkie-rasskazy-argumenty-k-sochineniyu-dzhek-london-lyubov-k-zhizni.html" TargetMode="External"/><Relationship Id="rId4" Type="http://schemas.openxmlformats.org/officeDocument/2006/relationships/hyperlink" Target="https://rustutors.ru/argument5minutes/263-kratkost-sestra-talanta-korotkie-rasskazy-argumenty-k-sochineniyu-valentina-oseeva-babka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ustutors.ru/argument5minutes/1198-dina-rubina-koncert-po-putevke-obschestva-knigolyubov.html" TargetMode="External"/><Relationship Id="rId2" Type="http://schemas.openxmlformats.org/officeDocument/2006/relationships/hyperlink" Target="https://rustutors.ru/argument5minutes/1115-ovalnyy-portret-ea-po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tutors.ru/argument5minutes/1197-akvarelnye-kraski-kg-paustovskiy.html" TargetMode="External"/><Relationship Id="rId5" Type="http://schemas.openxmlformats.org/officeDocument/2006/relationships/hyperlink" Target="https://rustutors.ru/argument5minutes/1021-ionych-ap-chehov.html" TargetMode="External"/><Relationship Id="rId4" Type="http://schemas.openxmlformats.org/officeDocument/2006/relationships/hyperlink" Target="https://rustutors.ru/argument5minutes/1120-ranniy-uspeh-frensis-skott-ficdzherald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rustutors.ru/argument5minutes/24-kratkost-sestra-talanta-solovey-i-roza-avtor-oskar-uayld.html" TargetMode="External"/><Relationship Id="rId13" Type="http://schemas.openxmlformats.org/officeDocument/2006/relationships/hyperlink" Target="https://rustutors.ru/argument5minutes/187-kratkost-sestra-talanta-kanatohodec-avtor-mayk-gelprin-korotkie-rasskazy-argumenty-dlya-sochineniya-ege-2017-i-itogovogo-sochineniya.html" TargetMode="External"/><Relationship Id="rId18" Type="http://schemas.openxmlformats.org/officeDocument/2006/relationships/hyperlink" Target="https://rustutors.ru/argument5minutes/227-kratkost-sestra-talanta-korotkie-rasskazy-argumenty-k-sochineniyu-umberto-eko-ono.html" TargetMode="External"/><Relationship Id="rId26" Type="http://schemas.openxmlformats.org/officeDocument/2006/relationships/hyperlink" Target="https://rustutors.ru/argument5minutes/699-kratkost-sestra-talanta-korotkie-rasskazy-argumenty-k-sochineniyu-ayzek-azimov-smertnyy-prigovor.html" TargetMode="External"/><Relationship Id="rId3" Type="http://schemas.openxmlformats.org/officeDocument/2006/relationships/hyperlink" Target="https://rustutors.ru/argument5minutes/564-kratkost-sestra-talanta-korotkie-rasskazy-argumenty-k-sochineniyu-etgar-keret-grustnaya-istoriya-semi-muraved.html" TargetMode="External"/><Relationship Id="rId21" Type="http://schemas.openxmlformats.org/officeDocument/2006/relationships/hyperlink" Target="https://rustutors.ru/argument5minutes/267-kratkost-sestra-talanta-korotkie-rasskazy-argumenty-k-sochineniyu-richard-mateson-knopka-knopka.html" TargetMode="External"/><Relationship Id="rId7" Type="http://schemas.openxmlformats.org/officeDocument/2006/relationships/hyperlink" Target="https://rustutors.ru/argument5minutes/23-kratkost-sestra-talanta-vse-leto-v-odin-den-avtor-rey-bredberi.html" TargetMode="External"/><Relationship Id="rId12" Type="http://schemas.openxmlformats.org/officeDocument/2006/relationships/hyperlink" Target="https://rustutors.ru/argument5minutes/199-kratkost-sestra-talanta-korotkie-rasskazy-argumenty-k-sochineniyu-ap-chehov-vanka.html" TargetMode="External"/><Relationship Id="rId17" Type="http://schemas.openxmlformats.org/officeDocument/2006/relationships/hyperlink" Target="https://rustutors.ru/argument5minutes/226-kratkost-sestra-talanta-korotkie-rasskazy-argumenty-k-sochineniyu-o-genri-dorogi-kotorye-my-vybiraem.html" TargetMode="External"/><Relationship Id="rId25" Type="http://schemas.openxmlformats.org/officeDocument/2006/relationships/hyperlink" Target="https://rustutors.ru/argument5minutes/650-kratkost-sestra-talanta-korotkie-rasskazy-argumenty-k-sochineniyu-frensis-skott-ficdzherald-led-i-plamen.html" TargetMode="External"/><Relationship Id="rId2" Type="http://schemas.openxmlformats.org/officeDocument/2006/relationships/hyperlink" Target="https://rustutors.ru/argument5minutes/27-kratkost-sestra-talanta-yushka-avtor-ap-platonov.html" TargetMode="External"/><Relationship Id="rId16" Type="http://schemas.openxmlformats.org/officeDocument/2006/relationships/hyperlink" Target="https://rustutors.ru/argument5minutes/197-kratkost-sestra-talanta-korotkie-rasskazy-argumenty-k-sochineniyu-ap-chehov-toska.html" TargetMode="External"/><Relationship Id="rId20" Type="http://schemas.openxmlformats.org/officeDocument/2006/relationships/hyperlink" Target="https://rustutors.ru/argument5minutes/265-kratkost-sestra-talanta-korotkie-rasskazy-argumenty-k-sochineniyu-dzhek-london-lyubov-k-zhizni.html" TargetMode="External"/><Relationship Id="rId29" Type="http://schemas.openxmlformats.org/officeDocument/2006/relationships/hyperlink" Target="https://rustutors.ru/argument5minutes/18-kratkost-sestra-talanta-telegramma-avtor-kgpaustovski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tutors.ru/argument5minutes/17-kratkost-sestra-talanta-neizvestnyy-cvetok-avtor-aplatonov.html" TargetMode="External"/><Relationship Id="rId11" Type="http://schemas.openxmlformats.org/officeDocument/2006/relationships/hyperlink" Target="https://rustutors.ru/argument5minutes/55-kratkost-sestra-talanta-izumrud-avtor-ai-kuprin.html" TargetMode="External"/><Relationship Id="rId24" Type="http://schemas.openxmlformats.org/officeDocument/2006/relationships/hyperlink" Target="https://rustutors.ru/argument5minutes/649-kratkost-sestra-talanta-korotkie-rasskazy-argumenty-k-sochineniyu-ogenri-posledniy-list.html" TargetMode="External"/><Relationship Id="rId5" Type="http://schemas.openxmlformats.org/officeDocument/2006/relationships/hyperlink" Target="https://rustutors.ru/argument5minutes/198-kratkost-sestra-talanta-korotkie-rasskazy-argumenty-k-sochineniyu-ap-chehov-chelovek-v-futlyare.html" TargetMode="External"/><Relationship Id="rId15" Type="http://schemas.openxmlformats.org/officeDocument/2006/relationships/hyperlink" Target="https://rustutors.ru/argument5minutes/196-kratkost-sestra-talantakorotkie-rasskazy-argumenty-k-sochineniyu-ap-chehov-v-apteke.html" TargetMode="External"/><Relationship Id="rId23" Type="http://schemas.openxmlformats.org/officeDocument/2006/relationships/hyperlink" Target="https://rustutors.ru/argument5minutes/707-kratkost-sestra-talanta-korotkie-rasskazy-argumenty-dlya-sochineniya-ege-landreev-kusaka.html" TargetMode="External"/><Relationship Id="rId28" Type="http://schemas.openxmlformats.org/officeDocument/2006/relationships/hyperlink" Target="https://rustutors.ru/argument5minutes/1122-fernando-sovsem-neobychnyy-pes-ditrih-ross.html" TargetMode="External"/><Relationship Id="rId10" Type="http://schemas.openxmlformats.org/officeDocument/2006/relationships/hyperlink" Target="https://rustutors.ru/argument5minutes/54-kratkost-sestra-talanta-hleb-dlya-sobaki-avtor-vf-tendryakov.html" TargetMode="External"/><Relationship Id="rId19" Type="http://schemas.openxmlformats.org/officeDocument/2006/relationships/hyperlink" Target="https://rustutors.ru/argument5minutes/263-kratkost-sestra-talanta-korotkie-rasskazy-argumenty-k-sochineniyu-valentina-oseeva-babka.html" TargetMode="External"/><Relationship Id="rId4" Type="http://schemas.openxmlformats.org/officeDocument/2006/relationships/hyperlink" Target="https://rustutors.ru/argument5minutes/264-kratkost-sestra-talanta-korotkie-rasskazy-argumenty-k-sochineniyu-boris-vasilev-velikolepnaya-shesterka.html" TargetMode="External"/><Relationship Id="rId9" Type="http://schemas.openxmlformats.org/officeDocument/2006/relationships/hyperlink" Target="https://rustutors.ru/argument5minutes/45-kratkost-sestra-talanta-prikaz-est-prikaz-avtor-braun-frederik-korotkie-rasskazy-argumenty-dlya-sochineniya-ege-2017.html" TargetMode="External"/><Relationship Id="rId14" Type="http://schemas.openxmlformats.org/officeDocument/2006/relationships/hyperlink" Target="https://rustutors.ru/argument5minutes/195-korotkie-rasskazy-argumenty-k-sochineniyu-ap-chehov-razmaznya.html" TargetMode="External"/><Relationship Id="rId22" Type="http://schemas.openxmlformats.org/officeDocument/2006/relationships/hyperlink" Target="https://rustutors.ru/argument5minutes/648-kratkost-sestra-talanta-korotkie-rasskazy-argumenty-k-sochineniyu-leonid-andreev-drug.html" TargetMode="External"/><Relationship Id="rId27" Type="http://schemas.openxmlformats.org/officeDocument/2006/relationships/hyperlink" Target="https://rustutors.ru/argument5minutes/1121-plechi-markizy-emil-zolya-plechi-markizy.html" TargetMode="External"/><Relationship Id="rId30" Type="http://schemas.openxmlformats.org/officeDocument/2006/relationships/hyperlink" Target="https://rustutors.ru/argument5minutes/1199-devochka-so-spichkami-h-andersen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stutors.ru/argument5minutes/564-kratkost-sestra-talanta-korotkie-rasskazy-argumenty-k-sochineniyu-etgar-keret-grustnaya-istoriya-semi-muraved.html" TargetMode="External"/><Relationship Id="rId13" Type="http://schemas.openxmlformats.org/officeDocument/2006/relationships/hyperlink" Target="https://rustutors.ru/argument5minutes/1193-lapti-ia-bunin.html" TargetMode="External"/><Relationship Id="rId3" Type="http://schemas.openxmlformats.org/officeDocument/2006/relationships/hyperlink" Target="https://rustutors.ru/argument5minutes/21-kratkost-sestra-talanta-svecha-gorela-na-stole-avtor-mayk-gelprin.html" TargetMode="External"/><Relationship Id="rId7" Type="http://schemas.openxmlformats.org/officeDocument/2006/relationships/hyperlink" Target="https://rustutors.ru/argument5minutes/652-kratkost-sestra-talanta-korotkie-rasskazy-argumenty-k-sochineniyu-grigoriy-gorin-ezhik-istoriya-o-naprasnoy-suete.html" TargetMode="External"/><Relationship Id="rId12" Type="http://schemas.openxmlformats.org/officeDocument/2006/relationships/hyperlink" Target="https://rustutors.ru/argument5minutes/1192-krasavica-ia-bunin.html" TargetMode="External"/><Relationship Id="rId2" Type="http://schemas.openxmlformats.org/officeDocument/2006/relationships/hyperlink" Target="https://rustutors.ru/argument5minutes/199-kratkost-sestra-talanta-korotkie-rasskazy-argumenty-k-sochineniyu-ap-chehov-vanka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tutors.ru/argument5minutes/263-kratkost-sestra-talanta-korotkie-rasskazy-argumenty-k-sochineniyu-valentina-oseeva-babka.html" TargetMode="External"/><Relationship Id="rId11" Type="http://schemas.openxmlformats.org/officeDocument/2006/relationships/hyperlink" Target="https://rustutors.ru/argument5minutes/27-kratkost-sestra-talanta-yushka-avtor-ap-platonov.html" TargetMode="External"/><Relationship Id="rId5" Type="http://schemas.openxmlformats.org/officeDocument/2006/relationships/hyperlink" Target="https://rustutors.ru/argument5minutes/1194-uvodyaschiy-po-snegu-f-mouet.html" TargetMode="External"/><Relationship Id="rId10" Type="http://schemas.openxmlformats.org/officeDocument/2006/relationships/hyperlink" Target="https://rustutors.ru/argument5minutes/18-kratkost-sestra-talanta-telegramma-avtor-kgpaustovskiy.html" TargetMode="External"/><Relationship Id="rId4" Type="http://schemas.openxmlformats.org/officeDocument/2006/relationships/hyperlink" Target="https://rustutors.ru/argument5minutes/239-kratkost-sestra-talanta-sinyaya-zvezda-avtor-ai-kuprin-korotkie-rasskazy-argumenty-dlya-sochineniya-ege.html" TargetMode="External"/><Relationship Id="rId9" Type="http://schemas.openxmlformats.org/officeDocument/2006/relationships/hyperlink" Target="https://rustutors.ru/argument5minutes/56-kratkost-sestra-talanta-vasyutkino-ozero-avtor-vp-astafev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Итоговое сочинение 2019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5047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Короткие рассказы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>
                <a:hlinkClick r:id="rId2"/>
              </a:rPr>
              <a:t>«</a:t>
            </a:r>
            <a:r>
              <a:rPr lang="ru-RU" dirty="0">
                <a:hlinkClick r:id="rId2"/>
              </a:rPr>
              <a:t>Микроскоп В.М. Шукшин</a:t>
            </a:r>
            <a:endParaRPr lang="ru-RU" dirty="0"/>
          </a:p>
          <a:p>
            <a:pPr fontAlgn="base"/>
            <a:r>
              <a:rPr lang="ru-RU" dirty="0">
                <a:hlinkClick r:id="rId3"/>
              </a:rPr>
              <a:t>«Мишурный блеск» О Генри</a:t>
            </a:r>
            <a:endParaRPr lang="ru-RU" dirty="0"/>
          </a:p>
          <a:p>
            <a:pPr fontAlgn="base"/>
            <a:r>
              <a:rPr lang="ru-RU" dirty="0">
                <a:hlinkClick r:id="rId4"/>
              </a:rPr>
              <a:t>«Соловей и роза» О. Уайльд</a:t>
            </a:r>
            <a:endParaRPr lang="ru-RU" dirty="0"/>
          </a:p>
          <a:p>
            <a:pPr fontAlgn="base"/>
            <a:r>
              <a:rPr lang="ru-RU" dirty="0">
                <a:hlinkClick r:id="rId5"/>
              </a:rPr>
              <a:t>«Книжный человек» Г. Гессе</a:t>
            </a:r>
            <a:endParaRPr lang="ru-RU" dirty="0"/>
          </a:p>
          <a:p>
            <a:pPr fontAlgn="base"/>
            <a:r>
              <a:rPr lang="ru-RU" dirty="0">
                <a:hlinkClick r:id="rId6"/>
              </a:rPr>
              <a:t>«Три часа между самолетами» Ф. С. Фицджеральд</a:t>
            </a:r>
            <a:endParaRPr lang="ru-RU" dirty="0"/>
          </a:p>
          <a:p>
            <a:pPr fontAlgn="base"/>
            <a:r>
              <a:rPr lang="ru-RU" dirty="0">
                <a:hlinkClick r:id="rId7"/>
              </a:rPr>
              <a:t>«Лавка миров» Р. Шекли</a:t>
            </a:r>
            <a:endParaRPr lang="ru-RU" dirty="0"/>
          </a:p>
          <a:p>
            <a:pPr fontAlgn="base"/>
            <a:r>
              <a:rPr lang="ru-RU" dirty="0">
                <a:hlinkClick r:id="rId8"/>
              </a:rPr>
              <a:t>«Кнопка, кнопка»  Р. </a:t>
            </a:r>
            <a:r>
              <a:rPr lang="ru-RU" dirty="0" err="1">
                <a:hlinkClick r:id="rId8"/>
              </a:rPr>
              <a:t>Матесон</a:t>
            </a:r>
            <a:endParaRPr lang="ru-RU" dirty="0"/>
          </a:p>
          <a:p>
            <a:pPr fontAlgn="base"/>
            <a:r>
              <a:rPr lang="ru-RU" dirty="0">
                <a:hlinkClick r:id="rId9"/>
              </a:rPr>
              <a:t>«Аравия» Дж. Джойс</a:t>
            </a:r>
            <a:endParaRPr lang="ru-RU" dirty="0"/>
          </a:p>
          <a:p>
            <a:pPr fontAlgn="base"/>
            <a:r>
              <a:rPr lang="ru-RU" dirty="0">
                <a:hlinkClick r:id="rId10"/>
              </a:rPr>
              <a:t>«Ежик- история о напрасной суете» Г. Горин</a:t>
            </a:r>
            <a:endParaRPr lang="ru-RU" dirty="0"/>
          </a:p>
          <a:p>
            <a:pPr fontAlgn="base"/>
            <a:r>
              <a:rPr lang="ru-RU" dirty="0">
                <a:hlinkClick r:id="rId11"/>
              </a:rPr>
              <a:t>«Ранний успех» Ф.С. Фицджеральд</a:t>
            </a:r>
            <a:endParaRPr lang="ru-RU" dirty="0"/>
          </a:p>
          <a:p>
            <a:pPr fontAlgn="base"/>
            <a:r>
              <a:rPr lang="ru-RU" dirty="0">
                <a:hlinkClick r:id="rId12"/>
              </a:rPr>
              <a:t>«Крыжовник» А.П. Чехов</a:t>
            </a:r>
            <a:endParaRPr lang="ru-RU" dirty="0"/>
          </a:p>
          <a:p>
            <a:pPr fontAlgn="base"/>
            <a:r>
              <a:rPr lang="ru-RU" dirty="0">
                <a:hlinkClick r:id="rId13"/>
              </a:rPr>
              <a:t>«</a:t>
            </a:r>
            <a:r>
              <a:rPr lang="ru-RU" dirty="0" err="1">
                <a:hlinkClick r:id="rId13"/>
              </a:rPr>
              <a:t>Ионыч</a:t>
            </a:r>
            <a:r>
              <a:rPr lang="ru-RU" dirty="0">
                <a:hlinkClick r:id="rId13"/>
              </a:rPr>
              <a:t>» А.П. Чехов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271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Аргументы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3144"/>
            <a:ext cx="10515600" cy="6074227"/>
          </a:xfrm>
        </p:spPr>
        <p:txBody>
          <a:bodyPr>
            <a:noAutofit/>
          </a:bodyPr>
          <a:lstStyle/>
          <a:p>
            <a:r>
              <a:rPr lang="ru-RU" sz="1100" b="1" dirty="0"/>
              <a:t>Лука (мечта)-дарит жителям ночлежки мечту, строит «воздушные замки», его мечты являются бесплотными </a:t>
            </a:r>
            <a:r>
              <a:rPr lang="ru-RU" sz="1100" b="1" dirty="0" err="1"/>
              <a:t>фантазиями,обещает</a:t>
            </a:r>
            <a:r>
              <a:rPr lang="ru-RU" sz="1100" b="1" dirty="0"/>
              <a:t> примирение с действительностью, не помогает им физически, дает веру в то, что это возможно, оставляет тех, кто ему поверил, без надежды, когда покидает ночлежку</a:t>
            </a:r>
            <a:br>
              <a:rPr lang="ru-RU" sz="1100" b="1" dirty="0"/>
            </a:b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Лука (доброта) Считает, что люди должны быть добры друг к другу, жалеет всех, но не помогает. "Добрый, жалостливый", не говорит людям правду, позволяя мечтать о фантастическом, врет о «бесплатной лечебнице» Актеру, чем косвенно и убивает его, когда правда вскрывается. Его стремление искоренить зло ничем не подкреплено, не действует во имя добра.</a:t>
            </a:r>
            <a:br>
              <a:rPr lang="ru-RU" sz="1100" b="1" dirty="0"/>
            </a:b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Сатин (отсутствие мечты, реалист) - не мечтает, считает себя мертвым человеком, говорит всем правду, какой бы неприятной она ни была,  не любит работать, ценит удовольствия, не способен на действия ради мечты, не ставит целей, вступает в конфронтацию с Лукой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Василиса </a:t>
            </a:r>
            <a:r>
              <a:rPr lang="ru-RU" sz="1100" b="1" dirty="0" err="1"/>
              <a:t>Карповна</a:t>
            </a:r>
            <a:r>
              <a:rPr lang="ru-RU" sz="1100" b="1" dirty="0"/>
              <a:t> Костылева (жестокость)– жестокая и бездушная женщина, издевается над сестрой, мечтает о смерти мужа, чего и добивается, оказывается в тюрьме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Настя (мечта) – мечтательная, впечатлительная девушка, любит читать романы, фантазирует, часто принимает желаемое за действительно и сама верит в свою выдумку. Ее мечты – это попытка уйти от жестокой реальности, часто врет. Обитатели ночлежки либо смеются над ней, либо жалеют. Мечтает покинуть ночлежку и изменить свою </a:t>
            </a:r>
            <a:r>
              <a:rPr lang="ru-RU" sz="1100" b="1" dirty="0" err="1"/>
              <a:t>жизнь,но</a:t>
            </a:r>
            <a:r>
              <a:rPr lang="ru-RU" sz="1100" b="1" dirty="0"/>
              <a:t> не действует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"«Ненаглядная, говорит, моя любовь! Родители, говорит, согласия своего не дают, чтобы я венчался с тобой… и грозят меня навеки проклясть за любовь к тебе. Ну и должен, говорит, я от этого лишить себя жизни…» А </a:t>
            </a:r>
            <a:r>
              <a:rPr lang="ru-RU" sz="1100" b="1" dirty="0" err="1"/>
              <a:t>леворверт</a:t>
            </a:r>
            <a:r>
              <a:rPr lang="ru-RU" sz="1100" b="1" dirty="0"/>
              <a:t> у него – </a:t>
            </a:r>
            <a:r>
              <a:rPr lang="ru-RU" sz="1100" b="1" dirty="0" err="1"/>
              <a:t>агромадный</a:t>
            </a:r>
            <a:r>
              <a:rPr lang="ru-RU" sz="1100" b="1" dirty="0"/>
              <a:t> и заряжен десятью пулями… «Прощай, говорит, любезная подруга моего сердца! – решился я бесповоротно… жить без тебя – никак не могу». И отвечала я ему: «Незабвенный друг мой… Рауль…»"  "И вот – отвечаю я ему: «Радость жизни моей! Месяц ты мой ясный! И мне без тебя тоже вовсе невозможно жить на свете… потому как люблю я тебя безумно и буду любить, пока сердце бьется во груди моей! Но, говорю, не лишай себя молодой твоей жизни… как нужна она дорогим твоим родителям, для которых ты – вся их радость… Брось меня! Пусть лучше я пропаду… от тоски по тебе, жизнь моя… я – одна… я – таковская! Пускай уж я… погибаю, – всё равно! Я – никуда не гожусь… и нет мне ничего… нет ничего…» (Закрывает лицо руками и беззвучно плачет.)"  </a:t>
            </a:r>
            <a:br>
              <a:rPr lang="ru-RU" sz="1100" b="1" dirty="0"/>
            </a:br>
            <a:r>
              <a:rPr lang="ru-RU" sz="1100" b="1" dirty="0"/>
              <a:t>Наташа (мечта) – мечтатель, мечтает о том, что кто-то придет и заберет ее из ада, в отличие от Насти, понимает, что это выдумка и этому не суждено осуществиться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Наташа (доброта)  - добрый, небезразличный человек, жалеет умирающую жену Клеща, советуя ему быть поласковее, в конце произведения исчезает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Васька Пепел (доброта, мечта) – незлой человек, не любит Клеща за его злобу, считает, что нужно жить так, чтобы самому себя уважать. Хочет отказаться от воровской жизни, жалеет Наташу, даже предлагает ей вместе уехать в Сибирь и начать новую жизнь. Отказывается от участия в преступлении (не хочет убивать мужа Василисы). Его мечтам о другой жизни не суждено осуществиться, он попадает в тюрьму за случайное убийство Костылева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Месть: Пепел мстит Василисе за ее злобу, за то, что попадает в тюрьму (рассказывает о ее участии в преступлении, хотя она только планировала это сделать</a:t>
            </a:r>
            <a:r>
              <a:rPr lang="ru-RU" sz="1100" b="1" dirty="0" smtClean="0"/>
              <a:t>)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Клещ (жестокость, злость) – злой, жестокий человек, не проявляет заботы даже по отношению к умирающей жене. До болезни он относился к ней не лучше: бил и унижал. Жители ночлежки считают его «злыднем», «нечистым духом». </a:t>
            </a:r>
            <a:br>
              <a:rPr lang="ru-RU" sz="1100" b="1" dirty="0"/>
            </a:br>
            <a:r>
              <a:rPr lang="ru-RU" sz="1100" b="1" dirty="0"/>
              <a:t>Клещ и мечта: мечтает вырваться из нищеты, жить в лучших условиях, так и остается жить в ночлежке, ничего не делает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Актер (мечта) – когда-то играл в театр, но из-за пьянства его выгнали, считает, что его жизнь кончена, не мечтает до появления Луки, который вселяет в него надежду, лжет ему о «бесплатной больнице». На какое-то время Актер даже перестает пить, чтобы скопить денег на билет, когда узнает, что его мечта не может осуществиться, кончает жизнь самоубийством</a:t>
            </a:r>
            <a:r>
              <a:rPr lang="ru-RU" sz="1100" b="1" dirty="0" smtClean="0"/>
              <a:t>.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dirty="0"/>
              <a:t>Барон (мечта) – мечтает о прошлом, считает, что в жизни нет ничего хорошего, все хорошее- в прошлом. не заглядывает в будущее, оторван от реальности, в его голове туман, ни о чем не рассуждает.</a:t>
            </a:r>
          </a:p>
          <a:p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379476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Направление итогового сочинения на 2018-2019 учебный год. Месть и великодушие. Разбор направления.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Месть. Причины мести: обида, зависть и т.д. Влияние мести на самого «мстящего» и объект мести (месть-возмездие). Последствия </a:t>
            </a:r>
            <a:r>
              <a:rPr lang="ru-RU" dirty="0" err="1" smtClean="0"/>
              <a:t>мести.Прощение</a:t>
            </a:r>
            <a:r>
              <a:rPr lang="ru-RU" dirty="0" smtClean="0"/>
              <a:t> и его последствия.</a:t>
            </a:r>
          </a:p>
          <a:p>
            <a:r>
              <a:rPr lang="ru-RU" dirty="0" smtClean="0"/>
              <a:t>Месть и прощение как тяжелый нравственный  выбор. Месть и великодушие как две стороны одной медали.</a:t>
            </a:r>
          </a:p>
          <a:p>
            <a:r>
              <a:rPr lang="ru-RU" dirty="0" smtClean="0"/>
              <a:t>Великодушие и жестокость в социально-историческом контексте. Нравственный выбор на войне или в тяжелых условиях. Великодушие к врагу.</a:t>
            </a:r>
          </a:p>
          <a:p>
            <a:r>
              <a:rPr lang="ru-RU" dirty="0" smtClean="0"/>
              <a:t>Представления о добре и зле, о милосердии и жестокости, о миролюбии и агрессии как определяющий фактор в поведении человека, в частности, при выборе между местью и прощением.</a:t>
            </a:r>
          </a:p>
          <a:p>
            <a:r>
              <a:rPr lang="ru-RU" dirty="0" smtClean="0"/>
              <a:t>Месть как чувство и действие</a:t>
            </a:r>
          </a:p>
          <a:p>
            <a:r>
              <a:rPr lang="ru-RU" dirty="0" smtClean="0"/>
              <a:t>Кровная месть как социально-историческое явление.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375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52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0344"/>
            <a:ext cx="10515600" cy="5419317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Что толкает человека на месть?</a:t>
            </a:r>
          </a:p>
          <a:p>
            <a:pPr fontAlgn="base"/>
            <a:r>
              <a:rPr lang="ru-RU" dirty="0"/>
              <a:t>Как Вы понимаете слова Э. </a:t>
            </a:r>
            <a:r>
              <a:rPr lang="ru-RU" dirty="0" err="1"/>
              <a:t>Бёрка</a:t>
            </a:r>
            <a:r>
              <a:rPr lang="ru-RU" dirty="0"/>
              <a:t>: «Великодушие в политике — нередко высшая мудрость; великая империя и ничтожный ум плохо ладят»?</a:t>
            </a:r>
          </a:p>
          <a:p>
            <a:pPr fontAlgn="base"/>
            <a:r>
              <a:rPr lang="ru-RU" dirty="0"/>
              <a:t>Почему важно уметь прощать?</a:t>
            </a:r>
          </a:p>
          <a:p>
            <a:pPr fontAlgn="base"/>
            <a:r>
              <a:rPr lang="ru-RU" dirty="0"/>
              <a:t>Как Вы понимаете слова Белинского: «Для низких натур ничего нет приятнее, как мстить за свое ничтожество, бросая грязью своих воззрений и мнений в святое и великое»?</a:t>
            </a:r>
          </a:p>
          <a:p>
            <a:pPr fontAlgn="base"/>
            <a:r>
              <a:rPr lang="ru-RU" dirty="0"/>
              <a:t>Как связано понятие «великодушие» с умением прощать?</a:t>
            </a:r>
          </a:p>
          <a:p>
            <a:pPr fontAlgn="base"/>
            <a:r>
              <a:rPr lang="ru-RU" dirty="0"/>
              <a:t>Согласны ли вы с утверждением Э. </a:t>
            </a:r>
            <a:r>
              <a:rPr lang="ru-RU" dirty="0" err="1"/>
              <a:t>Сафарли</a:t>
            </a:r>
            <a:r>
              <a:rPr lang="ru-RU" dirty="0"/>
              <a:t>: «Прощение нисколько не требует, чтобы ты понимал человека которого прощаешь. </a:t>
            </a:r>
          </a:p>
          <a:p>
            <a:pPr fontAlgn="base"/>
            <a:r>
              <a:rPr lang="ru-RU" dirty="0"/>
              <a:t>Является ли терпимость проявлением великодушия?</a:t>
            </a:r>
          </a:p>
          <a:p>
            <a:pPr fontAlgn="base"/>
            <a:r>
              <a:rPr lang="ru-RU" dirty="0"/>
              <a:t>Как желание мести влияет на внутренний мир человека?</a:t>
            </a:r>
          </a:p>
          <a:p>
            <a:pPr fontAlgn="base"/>
            <a:r>
              <a:rPr lang="ru-RU" dirty="0"/>
              <a:t>Согласны ли Вы с утверждением Златоуста: «Ничем так не сохраняется любовь, как прощением обид виновным пред нами»?</a:t>
            </a:r>
          </a:p>
          <a:p>
            <a:pPr fontAlgn="base"/>
            <a:r>
              <a:rPr lang="ru-RU" dirty="0"/>
              <a:t>Как желание отомстить влияет на самого судьбы людей?</a:t>
            </a:r>
          </a:p>
          <a:p>
            <a:pPr fontAlgn="base"/>
            <a:r>
              <a:rPr lang="ru-RU" dirty="0"/>
              <a:t>Чем чревато неумение прощать?</a:t>
            </a:r>
          </a:p>
          <a:p>
            <a:pPr fontAlgn="base"/>
            <a:r>
              <a:rPr lang="ru-RU" dirty="0"/>
              <a:t>Согласны ли Вы с утверждением Б. Шоу: «Когда человек настолько уязвлен, что не в силах проявить великодушия, в эти минуты он особенно нуждается в сочувствии и поддержке»?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584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0771" y="404314"/>
            <a:ext cx="5523411" cy="6145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523411" cy="4797244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«Война и мир» Л.Н. Толстой</a:t>
            </a:r>
          </a:p>
          <a:p>
            <a:pPr fontAlgn="base"/>
            <a:r>
              <a:rPr lang="ru-RU" dirty="0"/>
              <a:t>«Песня про царя Ивана Васильевича, молодого опричника и удалого купца Калашникова» М.Ю. Лермонтов</a:t>
            </a:r>
          </a:p>
          <a:p>
            <a:pPr fontAlgn="base"/>
            <a:r>
              <a:rPr lang="ru-RU" dirty="0"/>
              <a:t>«Капитанская дочка» А.С Пушкин</a:t>
            </a:r>
          </a:p>
          <a:p>
            <a:pPr fontAlgn="base"/>
            <a:r>
              <a:rPr lang="ru-RU" dirty="0"/>
              <a:t>«Мастер и Маргарита» М.А. Булгаков</a:t>
            </a:r>
          </a:p>
          <a:p>
            <a:pPr fontAlgn="base"/>
            <a:r>
              <a:rPr lang="ru-RU" dirty="0"/>
              <a:t>«Граф Монте-Кристо» А. Дюма</a:t>
            </a:r>
          </a:p>
          <a:p>
            <a:pPr fontAlgn="base"/>
            <a:r>
              <a:rPr lang="ru-RU" dirty="0"/>
              <a:t>«Маскарад» М.Ю. Лермонтов</a:t>
            </a:r>
          </a:p>
          <a:p>
            <a:pPr fontAlgn="base"/>
            <a:r>
              <a:rPr lang="ru-RU" dirty="0"/>
              <a:t>«Три мушкетера» А. Дюма</a:t>
            </a:r>
          </a:p>
          <a:p>
            <a:pPr fontAlgn="base"/>
            <a:r>
              <a:rPr lang="ru-RU" dirty="0"/>
              <a:t>«Гамлет» У. Шекспир</a:t>
            </a:r>
          </a:p>
          <a:p>
            <a:pPr fontAlgn="base"/>
            <a:r>
              <a:rPr lang="ru-RU" dirty="0"/>
              <a:t>«Ромео и Джульетта» У. Шекспир</a:t>
            </a:r>
          </a:p>
          <a:p>
            <a:pPr fontAlgn="base"/>
            <a:r>
              <a:rPr lang="ru-RU" dirty="0"/>
              <a:t>«Макбет» У. Шекспир</a:t>
            </a:r>
          </a:p>
          <a:p>
            <a:pPr fontAlgn="base"/>
            <a:r>
              <a:rPr lang="ru-RU" dirty="0"/>
              <a:t>«Выстрел» А.С. Пушкин</a:t>
            </a:r>
          </a:p>
          <a:p>
            <a:pPr fontAlgn="base"/>
            <a:r>
              <a:rPr lang="ru-RU" dirty="0"/>
              <a:t>«Моцарт и Сальери» А.С. Пушкин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61611" y="182562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«Электра»  Софокл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«Страшная месть» Н.В. Гоголь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«Дубровский» А.С. Пушкин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«Дочь Ивана, мать Ивана»  Г.Е. Распутин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«Чайка по имени Джонатан Ливингстон» Р. Бах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«Искупление» И. </a:t>
            </a:r>
            <a:r>
              <a:rPr lang="ru-RU" b="0" i="0" dirty="0" err="1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Макьюэн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«Ребекка» Д. </a:t>
            </a:r>
            <a:r>
              <a:rPr lang="ru-RU" b="0" i="0" dirty="0" err="1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Дюморье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«Отелло» У. Шекспир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«Грозовой перевал» Э. </a:t>
            </a:r>
            <a:r>
              <a:rPr lang="ru-RU" b="0" i="0" dirty="0" err="1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Бронте</a:t>
            </a:r>
            <a:endParaRPr lang="ru-RU" b="0" i="0" dirty="0">
              <a:solidFill>
                <a:srgbClr val="1A1A1A"/>
              </a:solidFill>
              <a:effectLst/>
              <a:latin typeface="GothaPro"/>
            </a:endParaRPr>
          </a:p>
        </p:txBody>
      </p:sp>
    </p:spTree>
    <p:extLst>
      <p:ext uri="{BB962C8B-B14F-4D97-AF65-F5344CB8AC3E}">
        <p14:creationId xmlns:p14="http://schemas.microsoft.com/office/powerpoint/2010/main" val="308948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Короткие рассказы: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hlinkClick r:id="rId2"/>
              </a:rPr>
              <a:t>«Все мои враги мертвы» Р. </a:t>
            </a:r>
            <a:r>
              <a:rPr lang="ru-RU" dirty="0" err="1">
                <a:hlinkClick r:id="rId2"/>
              </a:rPr>
              <a:t>Брэдбери</a:t>
            </a:r>
            <a:endParaRPr lang="ru-RU" dirty="0"/>
          </a:p>
          <a:p>
            <a:pPr fontAlgn="base"/>
            <a:r>
              <a:rPr lang="ru-RU" dirty="0">
                <a:hlinkClick r:id="rId3"/>
              </a:rPr>
              <a:t>«Месть» А.П. Чехов</a:t>
            </a:r>
            <a:endParaRPr lang="ru-RU" dirty="0"/>
          </a:p>
          <a:p>
            <a:pPr fontAlgn="base"/>
            <a:r>
              <a:rPr lang="ru-RU" dirty="0">
                <a:hlinkClick r:id="rId4"/>
              </a:rPr>
              <a:t>«Бабка» В.А. Осеева</a:t>
            </a:r>
            <a:endParaRPr lang="ru-RU" dirty="0"/>
          </a:p>
          <a:p>
            <a:pPr fontAlgn="base"/>
            <a:r>
              <a:rPr lang="ru-RU" dirty="0">
                <a:hlinkClick r:id="rId5"/>
              </a:rPr>
              <a:t>«Любовь к жизни» Дж. Лондон</a:t>
            </a:r>
            <a:endParaRPr lang="ru-RU" dirty="0"/>
          </a:p>
          <a:p>
            <a:pPr fontAlgn="base"/>
            <a:r>
              <a:rPr lang="ru-RU" dirty="0">
                <a:hlinkClick r:id="rId6"/>
              </a:rPr>
              <a:t>«Друг» Л.Н. Андреев (возмездие)</a:t>
            </a:r>
            <a:endParaRPr lang="ru-RU" dirty="0"/>
          </a:p>
          <a:p>
            <a:pPr fontAlgn="base"/>
            <a:r>
              <a:rPr lang="ru-RU" dirty="0">
                <a:hlinkClick r:id="rId7"/>
              </a:rPr>
              <a:t>«Смертный приговор» А. Азимов</a:t>
            </a:r>
            <a:endParaRPr lang="ru-RU" dirty="0"/>
          </a:p>
          <a:p>
            <a:pPr fontAlgn="base"/>
            <a:r>
              <a:rPr lang="ru-RU" dirty="0">
                <a:hlinkClick r:id="rId8"/>
              </a:rPr>
              <a:t>«Приказ есть приказ» Б. Фредерик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031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/>
              <a:t>Направление итогового сочинения на 2018-2019 учебный год. Искусство и ремесло. Разбор направления.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1929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3200" dirty="0"/>
              <a:t>Искусство, деятели искусства. Их роль в жизни общества. Влияние искусства на жизнь человека, предназначение художника.</a:t>
            </a:r>
          </a:p>
          <a:p>
            <a:pPr fontAlgn="base"/>
            <a:r>
              <a:rPr lang="ru-RU" sz="3200" dirty="0"/>
              <a:t>Талант/бесталанность. Истинный/мнимый талант. </a:t>
            </a:r>
          </a:p>
          <a:p>
            <a:pPr fontAlgn="base"/>
            <a:r>
              <a:rPr lang="ru-RU" sz="3200" dirty="0"/>
              <a:t>Ремесло/искусство. Общее и различия в целях и т.д. Граница между ремеслом и искусством. Ремесленники/художники. </a:t>
            </a:r>
          </a:p>
          <a:p>
            <a:pPr fontAlgn="base"/>
            <a:r>
              <a:rPr lang="ru-RU" sz="3200" dirty="0"/>
              <a:t>Феномен творчества, роль труда, созидания в жизни человека.</a:t>
            </a:r>
          </a:p>
          <a:p>
            <a:pPr fontAlgn="base"/>
            <a:r>
              <a:rPr lang="ru-RU" sz="3200" dirty="0"/>
              <a:t>Энтузиаст/филистер как мировоззренческая категория.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409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3117" y="312875"/>
            <a:ext cx="4765766" cy="3272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7646"/>
            <a:ext cx="10515600" cy="5747657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Какова роль искусства в жизни общества?</a:t>
            </a:r>
          </a:p>
          <a:p>
            <a:pPr fontAlgn="base"/>
            <a:r>
              <a:rPr lang="ru-RU" dirty="0"/>
              <a:t>В чем заключается «миссия» художника?</a:t>
            </a:r>
          </a:p>
          <a:p>
            <a:pPr fontAlgn="base"/>
            <a:r>
              <a:rPr lang="ru-RU" dirty="0"/>
              <a:t>Согласны ли Вы с высказыванием Дж. Фаулза: «Ремесленник и настоящий художник тем и различаются, что один знает, на что способен, а другой — нет; вот почему одно занятие ничем не грозит, а другое чревато всяческими опасностями». </a:t>
            </a:r>
          </a:p>
          <a:p>
            <a:pPr fontAlgn="base"/>
            <a:r>
              <a:rPr lang="ru-RU" dirty="0"/>
              <a:t>В чем заключается разница между «искусством» и «ремеслом»?</a:t>
            </a:r>
          </a:p>
          <a:p>
            <a:pPr fontAlgn="base"/>
            <a:r>
              <a:rPr lang="ru-RU" dirty="0"/>
              <a:t>Как связано понятие «талант» с искусством и ремеслом?</a:t>
            </a:r>
          </a:p>
          <a:p>
            <a:pPr fontAlgn="base"/>
            <a:r>
              <a:rPr lang="ru-RU" dirty="0"/>
              <a:t>Кого можно назвать подлинным деятелем искусства?</a:t>
            </a:r>
          </a:p>
          <a:p>
            <a:pPr fontAlgn="base"/>
            <a:r>
              <a:rPr lang="ru-RU" dirty="0"/>
              <a:t>Согласны ли вы с тем, что «ни один ремесленник не испытывает того пьянящего чувства, какое один раз в жизни испытывает поэт оттого, что впервые создал своими руками нечто, заключающее в себе смутное биение его мечты»? (П. Неруда) </a:t>
            </a:r>
          </a:p>
          <a:p>
            <a:pPr fontAlgn="base"/>
            <a:r>
              <a:rPr lang="ru-RU" dirty="0"/>
              <a:t>Как отношение к искусству и ремеслу характеризует человека?</a:t>
            </a:r>
          </a:p>
          <a:p>
            <a:pPr fontAlgn="base"/>
            <a:r>
              <a:rPr lang="ru-RU" dirty="0"/>
              <a:t>Согласны ли вы с тем, что самое важное для художника – отразить духовную сущность эпохи?</a:t>
            </a:r>
          </a:p>
          <a:p>
            <a:pPr fontAlgn="base"/>
            <a:r>
              <a:rPr lang="ru-RU" dirty="0"/>
              <a:t>Каково предназначение художника?</a:t>
            </a:r>
          </a:p>
          <a:p>
            <a:pPr fontAlgn="base"/>
            <a:r>
              <a:rPr lang="ru-RU" dirty="0"/>
              <a:t>В чем разница между «истинным» и «мнимым» талантом?</a:t>
            </a:r>
          </a:p>
          <a:p>
            <a:pPr fontAlgn="base"/>
            <a:r>
              <a:rPr lang="ru-RU" dirty="0"/>
              <a:t>Какова роль созидания в жизни человека (общества)?</a:t>
            </a:r>
          </a:p>
          <a:p>
            <a:pPr fontAlgn="base"/>
            <a:r>
              <a:rPr lang="ru-RU" dirty="0"/>
              <a:t>В чем заключается разница между «ремесленниками» и «художниками»?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95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7397" y="352063"/>
            <a:ext cx="4857206" cy="510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5840"/>
            <a:ext cx="5118463" cy="5473337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/>
              <a:t>«Слепой музыкант» В.Г. </a:t>
            </a:r>
            <a:r>
              <a:rPr lang="ru-RU" dirty="0"/>
              <a:t>Короленко</a:t>
            </a:r>
          </a:p>
          <a:p>
            <a:pPr fontAlgn="base"/>
            <a:r>
              <a:rPr lang="ru-RU" dirty="0"/>
              <a:t>«Доктор Живаго» Б.Л. Пастернак</a:t>
            </a:r>
          </a:p>
          <a:p>
            <a:pPr fontAlgn="base"/>
            <a:r>
              <a:rPr lang="ru-RU" dirty="0"/>
              <a:t>«Моцарт и Сальери» А.С. Пушкин</a:t>
            </a:r>
          </a:p>
          <a:p>
            <a:pPr fontAlgn="base"/>
            <a:r>
              <a:rPr lang="ru-RU" dirty="0"/>
              <a:t>«Портрет Дориана Грея» О. Уайльд</a:t>
            </a:r>
          </a:p>
          <a:p>
            <a:pPr fontAlgn="base"/>
            <a:r>
              <a:rPr lang="ru-RU" dirty="0"/>
              <a:t>«Тупейный художник» Н.С. Лесков</a:t>
            </a:r>
          </a:p>
          <a:p>
            <a:pPr fontAlgn="base"/>
            <a:r>
              <a:rPr lang="ru-RU" dirty="0"/>
              <a:t>«Таланты и поклонники» А.Н. Островский</a:t>
            </a:r>
          </a:p>
          <a:p>
            <a:pPr fontAlgn="base"/>
            <a:r>
              <a:rPr lang="ru-RU" dirty="0"/>
              <a:t>«Альберт» Л.Н. Толстой</a:t>
            </a:r>
          </a:p>
          <a:p>
            <a:pPr fontAlgn="base"/>
            <a:r>
              <a:rPr lang="ru-RU" dirty="0"/>
              <a:t>«Мастер и Маргарита» М.А. Булгаков</a:t>
            </a:r>
          </a:p>
          <a:p>
            <a:pPr fontAlgn="base"/>
            <a:r>
              <a:rPr lang="ru-RU" dirty="0"/>
              <a:t>«Мы» Е. Замятин</a:t>
            </a:r>
          </a:p>
          <a:p>
            <a:pPr fontAlgn="base"/>
            <a:r>
              <a:rPr lang="ru-RU" dirty="0"/>
              <a:t>«Певцы» И.С. Тургенев</a:t>
            </a:r>
          </a:p>
          <a:p>
            <a:pPr fontAlgn="base"/>
            <a:r>
              <a:rPr lang="ru-RU" dirty="0"/>
              <a:t>«Отцы и дети» И.С. Тургенев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79029" y="1161816"/>
            <a:ext cx="49203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«Зеленый шатер» Л.Е. Улицкая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«Двухсотлетний человек» А. Азимов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«Башня черного дерева» Дж. Фаулз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«Игра в бисер»  Г. Гессе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«Гертруда» Г. Гессе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«Мартин Иден» Дж. Лондон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«Голод» К. Гамсун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«Жажда жизни» И. Стоун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«Атлант расправил плечи» А. Рэнд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«Альтист Данилов» В.В. Орлов</a:t>
            </a:r>
            <a:endParaRPr lang="ru-RU" b="0" i="0" dirty="0">
              <a:solidFill>
                <a:srgbClr val="1A1A1A"/>
              </a:solidFill>
              <a:effectLst/>
              <a:latin typeface="GothaPro"/>
            </a:endParaRPr>
          </a:p>
        </p:txBody>
      </p:sp>
    </p:spTree>
    <p:extLst>
      <p:ext uri="{BB962C8B-B14F-4D97-AF65-F5344CB8AC3E}">
        <p14:creationId xmlns:p14="http://schemas.microsoft.com/office/powerpoint/2010/main" val="2727061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Короткие рассказы: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>
                <a:hlinkClick r:id="rId2"/>
              </a:rPr>
              <a:t>«</a:t>
            </a:r>
            <a:r>
              <a:rPr lang="ru-RU" dirty="0">
                <a:hlinkClick r:id="rId2"/>
              </a:rPr>
              <a:t>Овальный потрет» Э. А. По</a:t>
            </a:r>
            <a:endParaRPr lang="ru-RU" dirty="0"/>
          </a:p>
          <a:p>
            <a:pPr fontAlgn="base"/>
            <a:r>
              <a:rPr lang="ru-RU" dirty="0">
                <a:hlinkClick r:id="rId3"/>
              </a:rPr>
              <a:t>«Концерт по путевке «Общества книголюбов»  Д.И. Рубина</a:t>
            </a:r>
            <a:endParaRPr lang="ru-RU" dirty="0"/>
          </a:p>
          <a:p>
            <a:pPr fontAlgn="base"/>
            <a:r>
              <a:rPr lang="ru-RU" dirty="0">
                <a:hlinkClick r:id="rId4"/>
              </a:rPr>
              <a:t>«Ранний успех» Ф.С. Фицджеральд</a:t>
            </a:r>
            <a:endParaRPr lang="ru-RU" dirty="0"/>
          </a:p>
          <a:p>
            <a:pPr fontAlgn="base"/>
            <a:r>
              <a:rPr lang="ru-RU" dirty="0">
                <a:hlinkClick r:id="rId5"/>
              </a:rPr>
              <a:t>«</a:t>
            </a:r>
            <a:r>
              <a:rPr lang="ru-RU" dirty="0" err="1">
                <a:hlinkClick r:id="rId5"/>
              </a:rPr>
              <a:t>Ионыч</a:t>
            </a:r>
            <a:r>
              <a:rPr lang="ru-RU" dirty="0">
                <a:hlinkClick r:id="rId5"/>
              </a:rPr>
              <a:t>» А.П. Чехов</a:t>
            </a:r>
            <a:endParaRPr lang="ru-RU" dirty="0"/>
          </a:p>
          <a:p>
            <a:pPr fontAlgn="base"/>
            <a:r>
              <a:rPr lang="ru-RU" dirty="0">
                <a:hlinkClick r:id="rId6"/>
              </a:rPr>
              <a:t>«Акварельные краски»  К.Г. Паустовский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15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Направление итогового сочинения на 2018/19 учебный год. Отцы и дети.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1. Отцы и дети как вечная тема (проблема) в литературе и жизни. Здесь можно рассмотреть тему «отцы и дети» в рамках культурного, исторического аспекта, как вечную проблему. Конфликт поколений, его неизбежность, борьба старого и нового. Причины конфликта, пути решения.</a:t>
            </a:r>
          </a:p>
          <a:p>
            <a:pPr fontAlgn="base"/>
            <a:r>
              <a:rPr lang="ru-RU" dirty="0"/>
              <a:t>2. Взаимоотношения «отцов» и «детей» (какие они бывают, какими они могут быть). Отношения в семье. Роль родителей (отца, матери, дедушки, бабушки и т.д.) в жизни человека, в становлении его характера, в  его развитии. Влияние взрослых на будущее ребенка, влияние детей на родителей. Детство/Зрелость. Воспитание подрастающего </a:t>
            </a:r>
            <a:r>
              <a:rPr lang="ru-RU" dirty="0" err="1"/>
              <a:t>поколения.Преемственность</a:t>
            </a:r>
            <a:r>
              <a:rPr lang="ru-RU" dirty="0"/>
              <a:t> поколений.</a:t>
            </a:r>
          </a:p>
          <a:p>
            <a:pPr fontAlgn="base"/>
            <a:r>
              <a:rPr lang="ru-RU" dirty="0"/>
              <a:t>3. Сиротство (духовное, физическое). Покровители, благодетели.</a:t>
            </a:r>
          </a:p>
          <a:p>
            <a:pPr fontAlgn="base"/>
            <a:r>
              <a:rPr lang="ru-RU" dirty="0"/>
              <a:t>4. Зачинатели и последователи в науке, искусстве, культуре, истории и т.д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985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Направление итогового сочинения на 2018-2019 учебный год. Доброта  и жестокость. Разбор направления.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/>
              <a:t>Доброта и жестокость как противоположные нравственные качества, присущие человеку. </a:t>
            </a:r>
          </a:p>
          <a:p>
            <a:pPr fontAlgn="base"/>
            <a:r>
              <a:rPr lang="ru-RU" dirty="0"/>
              <a:t>Доброта и жестокость как внутренний конфликт и внешний.</a:t>
            </a:r>
          </a:p>
          <a:p>
            <a:pPr fontAlgn="base"/>
            <a:r>
              <a:rPr lang="ru-RU" dirty="0"/>
              <a:t>Доброта и жестокость по отношению к окружающим, близким, тем, кто слабее, врагам и т.д.</a:t>
            </a:r>
          </a:p>
          <a:p>
            <a:pPr fontAlgn="base"/>
            <a:r>
              <a:rPr lang="ru-RU" dirty="0"/>
              <a:t>Доброта и жестокость по отношению к природе, животным и т.д.</a:t>
            </a:r>
          </a:p>
          <a:p>
            <a:pPr fontAlgn="base"/>
            <a:r>
              <a:rPr lang="ru-RU" dirty="0"/>
              <a:t>Доброта и жестокость по отношению к себе. Самобичевание, жалость к себе и т.д.</a:t>
            </a:r>
          </a:p>
          <a:p>
            <a:pPr fontAlgn="base"/>
            <a:r>
              <a:rPr lang="ru-RU" dirty="0"/>
              <a:t>Истинная и ложная доброта.</a:t>
            </a:r>
          </a:p>
          <a:p>
            <a:pPr fontAlgn="base"/>
            <a:r>
              <a:rPr lang="ru-RU" dirty="0"/>
              <a:t>Доброта и жестокость на войне.</a:t>
            </a:r>
          </a:p>
          <a:p>
            <a:pPr fontAlgn="base"/>
            <a:r>
              <a:rPr lang="ru-RU" dirty="0"/>
              <a:t>Проявление доброты и жестокости. Поступки человека, его поведение, манера общения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833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794" y="260623"/>
            <a:ext cx="4491446" cy="510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70846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 чем причины жестокости?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2.Чем опасна жестокость?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3.Раскройте смысл слов </a:t>
            </a:r>
            <a:r>
              <a:rPr lang="ru-RU" dirty="0" err="1"/>
              <a:t>Мелихана</a:t>
            </a:r>
            <a:r>
              <a:rPr lang="ru-RU" dirty="0"/>
              <a:t>: «Доброта бывает разной: глупой, умной, хитрой и даже злой».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4.Чем опасна жестокость к близким людям?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5.Согласны ли Вы слова Л.Н. Толстого: «Движение к добру человечества совершается не мучителями, а мучениками»?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6.Как вы считает, жестокость-врожденное или приобретенное качество?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7.Как Вы понимаете слова Дж. Лондона: «Кость, брошенная собаке, не есть милосердие. Милосердие — это кость, поделенная с собакой, когда ты голоден не меньше её»?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8.Что значит истинная доброта?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9.Согласны ли вы с утверждением Брауна: «С помощью сострадания мы превращаем чужое несчастье в своё собственное и, изживая его, оживаем сами»?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10.Может ли добрый человек проявлять жестокость?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11.Согласны ли Вы с утверждением Ницше: «Есть много жестоких людей, которые лишь чересчур трусливы для жестокости»?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12.Может ли жестокий человек проявить доброту?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13.Согласны ли Вы с утверждением </a:t>
            </a:r>
            <a:r>
              <a:rPr lang="ru-RU" dirty="0" err="1"/>
              <a:t>Вольфрома</a:t>
            </a:r>
            <a:r>
              <a:rPr lang="ru-RU" dirty="0"/>
              <a:t>: «Делать добро легче, чем быть добрым»?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14.Существует ли абсолютная доброта?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15.Как вы понимаете высказывание </a:t>
            </a:r>
            <a:r>
              <a:rPr lang="ru-RU" dirty="0" err="1"/>
              <a:t>Левиса</a:t>
            </a:r>
            <a:r>
              <a:rPr lang="ru-RU" dirty="0"/>
              <a:t>: «Редкость золота заставила изобрести позолоту; точно также мы заменили доброту вежливостью, имеющую её наружность, а добродетель — честью, имеющую её блеск»?</a:t>
            </a:r>
          </a:p>
        </p:txBody>
      </p:sp>
    </p:spTree>
    <p:extLst>
      <p:ext uri="{BB962C8B-B14F-4D97-AF65-F5344CB8AC3E}">
        <p14:creationId xmlns:p14="http://schemas.microsoft.com/office/powerpoint/2010/main" val="1969821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0237" y="286749"/>
            <a:ext cx="5131526" cy="497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005840"/>
            <a:ext cx="6176554" cy="5171123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«Братья Карамазовы» Ф.М. Достоевский</a:t>
            </a:r>
          </a:p>
          <a:p>
            <a:pPr fontAlgn="base"/>
            <a:r>
              <a:rPr lang="ru-RU" dirty="0"/>
              <a:t>«Преступление и наказание» Ф.М. Достоевский</a:t>
            </a:r>
          </a:p>
          <a:p>
            <a:pPr fontAlgn="base"/>
            <a:r>
              <a:rPr lang="ru-RU" dirty="0"/>
              <a:t>«Идиот» Ф.М. Достоевский</a:t>
            </a:r>
          </a:p>
          <a:p>
            <a:pPr fontAlgn="base"/>
            <a:r>
              <a:rPr lang="ru-RU" dirty="0"/>
              <a:t>«Чучело» В.К. </a:t>
            </a:r>
            <a:r>
              <a:rPr lang="ru-RU" dirty="0" err="1"/>
              <a:t>Железников</a:t>
            </a:r>
            <a:endParaRPr lang="ru-RU" dirty="0"/>
          </a:p>
          <a:p>
            <a:pPr fontAlgn="base"/>
            <a:r>
              <a:rPr lang="ru-RU" dirty="0"/>
              <a:t>«Не стреляйте в белых лебедей» Б.Л. Васильев</a:t>
            </a:r>
          </a:p>
          <a:p>
            <a:pPr fontAlgn="base"/>
            <a:r>
              <a:rPr lang="ru-RU" dirty="0"/>
              <a:t>«Война и мир» Л.Н. Толстой</a:t>
            </a:r>
          </a:p>
          <a:p>
            <a:pPr fontAlgn="base"/>
            <a:r>
              <a:rPr lang="ru-RU" dirty="0"/>
              <a:t>«Капитанская дочка» А.С. Пушкин</a:t>
            </a:r>
          </a:p>
          <a:p>
            <a:pPr fontAlgn="base"/>
            <a:r>
              <a:rPr lang="ru-RU" dirty="0"/>
              <a:t>«Станционный смотритель» А.С. Пушкин</a:t>
            </a:r>
          </a:p>
          <a:p>
            <a:pPr fontAlgn="base"/>
            <a:r>
              <a:rPr lang="ru-RU" dirty="0"/>
              <a:t>«Герой нашего времени» М.Ю. Лермонтов</a:t>
            </a:r>
          </a:p>
          <a:p>
            <a:pPr fontAlgn="base"/>
            <a:r>
              <a:rPr lang="ru-RU" dirty="0"/>
              <a:t>«Бедная Лиза» А.Н. Карамзин</a:t>
            </a:r>
          </a:p>
          <a:p>
            <a:pPr fontAlgn="base"/>
            <a:r>
              <a:rPr lang="ru-RU" dirty="0"/>
              <a:t>«Матренин двор» А.И. Солженицын</a:t>
            </a:r>
          </a:p>
          <a:p>
            <a:pPr fontAlgn="base"/>
            <a:r>
              <a:rPr lang="ru-RU" dirty="0"/>
              <a:t>«Портрет Дориана Грея» О. Уайльд</a:t>
            </a:r>
          </a:p>
          <a:p>
            <a:pPr fontAlgn="base"/>
            <a:r>
              <a:rPr lang="ru-RU" dirty="0"/>
              <a:t>«Старуха </a:t>
            </a:r>
            <a:r>
              <a:rPr lang="ru-RU" dirty="0" err="1"/>
              <a:t>Изергиль</a:t>
            </a:r>
            <a:r>
              <a:rPr lang="ru-RU" dirty="0"/>
              <a:t>» М. Горький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14755" y="1807254"/>
            <a:ext cx="4855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«Маскарад» М.Ю. Лермонтов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«Очарованный странник» Н.С. Лесков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«Леди Макбет </a:t>
            </a:r>
            <a:r>
              <a:rPr lang="ru-RU" b="0" i="0" dirty="0" err="1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Мценского</a:t>
            </a: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 уезда» Н.С. Лесков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«Кавказский пленник» Л.Н. Толстой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«Сашка» В.Л. Кондратьев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«Тарас Бульба» Н.В. Гоголь</a:t>
            </a:r>
            <a:endParaRPr lang="ru-RU" b="0" i="0" dirty="0">
              <a:solidFill>
                <a:srgbClr val="1A1A1A"/>
              </a:solidFill>
              <a:effectLst/>
              <a:latin typeface="GothaPro"/>
            </a:endParaRPr>
          </a:p>
        </p:txBody>
      </p:sp>
    </p:spTree>
    <p:extLst>
      <p:ext uri="{BB962C8B-B14F-4D97-AF65-F5344CB8AC3E}">
        <p14:creationId xmlns:p14="http://schemas.microsoft.com/office/powerpoint/2010/main" val="3720462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1663" y="260622"/>
            <a:ext cx="5000897" cy="43170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Короткие рассказы: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9086"/>
            <a:ext cx="4844143" cy="5327877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>
                <a:hlinkClick r:id="rId2"/>
              </a:rPr>
              <a:t>«Юшка» А.П. Платонов</a:t>
            </a:r>
            <a:endParaRPr lang="ru-RU" dirty="0"/>
          </a:p>
          <a:p>
            <a:pPr fontAlgn="base"/>
            <a:r>
              <a:rPr lang="ru-RU" dirty="0">
                <a:hlinkClick r:id="rId3"/>
              </a:rPr>
              <a:t>«Грустная история семьи Муравьед» Э. </a:t>
            </a:r>
            <a:r>
              <a:rPr lang="ru-RU" dirty="0" err="1">
                <a:hlinkClick r:id="rId3"/>
              </a:rPr>
              <a:t>Керет</a:t>
            </a:r>
            <a:endParaRPr lang="ru-RU" dirty="0"/>
          </a:p>
          <a:p>
            <a:pPr fontAlgn="base"/>
            <a:r>
              <a:rPr lang="ru-RU" dirty="0">
                <a:hlinkClick r:id="rId4"/>
              </a:rPr>
              <a:t>«Великолепная шестерка» Б.Л. Васильев</a:t>
            </a:r>
            <a:endParaRPr lang="ru-RU" dirty="0"/>
          </a:p>
          <a:p>
            <a:pPr fontAlgn="base"/>
            <a:r>
              <a:rPr lang="ru-RU" dirty="0">
                <a:hlinkClick r:id="rId5"/>
              </a:rPr>
              <a:t>«Человек в футляре» А.П. Чехов</a:t>
            </a:r>
            <a:endParaRPr lang="ru-RU" dirty="0"/>
          </a:p>
          <a:p>
            <a:pPr fontAlgn="base"/>
            <a:r>
              <a:rPr lang="ru-RU" dirty="0">
                <a:hlinkClick r:id="rId6"/>
              </a:rPr>
              <a:t>«Неизвестный цветок» А.П. Платонов</a:t>
            </a:r>
            <a:endParaRPr lang="ru-RU" dirty="0"/>
          </a:p>
          <a:p>
            <a:pPr fontAlgn="base"/>
            <a:r>
              <a:rPr lang="ru-RU" dirty="0">
                <a:hlinkClick r:id="rId7"/>
              </a:rPr>
              <a:t>«Все лето в один день» Р. </a:t>
            </a:r>
            <a:r>
              <a:rPr lang="ru-RU" dirty="0" err="1">
                <a:hlinkClick r:id="rId7"/>
              </a:rPr>
              <a:t>Брэдбери</a:t>
            </a:r>
            <a:endParaRPr lang="ru-RU" dirty="0"/>
          </a:p>
          <a:p>
            <a:pPr fontAlgn="base"/>
            <a:r>
              <a:rPr lang="ru-RU" dirty="0">
                <a:hlinkClick r:id="rId8"/>
              </a:rPr>
              <a:t>«Соловей и роза» О. Уайльд</a:t>
            </a:r>
            <a:endParaRPr lang="ru-RU" dirty="0"/>
          </a:p>
          <a:p>
            <a:pPr fontAlgn="base"/>
            <a:r>
              <a:rPr lang="ru-RU" dirty="0">
                <a:hlinkClick r:id="rId9"/>
              </a:rPr>
              <a:t>«Приказ есть приказ» Б. Фредерик</a:t>
            </a:r>
            <a:endParaRPr lang="ru-RU" dirty="0"/>
          </a:p>
          <a:p>
            <a:pPr fontAlgn="base"/>
            <a:r>
              <a:rPr lang="ru-RU" dirty="0">
                <a:hlinkClick r:id="rId10"/>
              </a:rPr>
              <a:t>«Хлеб для собаки» В.Ф. Тендряков</a:t>
            </a:r>
            <a:endParaRPr lang="ru-RU" dirty="0"/>
          </a:p>
          <a:p>
            <a:pPr fontAlgn="base"/>
            <a:r>
              <a:rPr lang="ru-RU" dirty="0">
                <a:hlinkClick r:id="rId11"/>
              </a:rPr>
              <a:t>«Изумруд» А.И. Куприн</a:t>
            </a:r>
            <a:endParaRPr lang="ru-RU" dirty="0"/>
          </a:p>
          <a:p>
            <a:pPr fontAlgn="base"/>
            <a:r>
              <a:rPr lang="ru-RU" dirty="0">
                <a:hlinkClick r:id="rId12"/>
              </a:rPr>
              <a:t>«Каштанка»  А.П. Чехов</a:t>
            </a:r>
            <a:endParaRPr lang="ru-RU" dirty="0"/>
          </a:p>
          <a:p>
            <a:pPr fontAlgn="base"/>
            <a:r>
              <a:rPr lang="ru-RU" dirty="0">
                <a:hlinkClick r:id="rId13"/>
              </a:rPr>
              <a:t>«Канатоходец» М. </a:t>
            </a:r>
            <a:r>
              <a:rPr lang="ru-RU" dirty="0" err="1">
                <a:hlinkClick r:id="rId13"/>
              </a:rPr>
              <a:t>Гелприн</a:t>
            </a:r>
            <a:endParaRPr lang="ru-RU" dirty="0"/>
          </a:p>
          <a:p>
            <a:pPr fontAlgn="base"/>
            <a:r>
              <a:rPr lang="ru-RU" dirty="0">
                <a:hlinkClick r:id="rId14"/>
              </a:rPr>
              <a:t>«Размазня» А.П. Чехов</a:t>
            </a:r>
            <a:endParaRPr lang="ru-RU" dirty="0"/>
          </a:p>
          <a:p>
            <a:pPr fontAlgn="base"/>
            <a:r>
              <a:rPr lang="ru-RU" dirty="0">
                <a:hlinkClick r:id="rId15"/>
              </a:rPr>
              <a:t>«В аптеке» А.П. Чехов</a:t>
            </a:r>
            <a:endParaRPr lang="ru-RU" dirty="0"/>
          </a:p>
          <a:p>
            <a:pPr fontAlgn="base"/>
            <a:r>
              <a:rPr lang="ru-RU" dirty="0">
                <a:hlinkClick r:id="rId16"/>
              </a:rPr>
              <a:t>«Тоска» А.П. </a:t>
            </a:r>
            <a:r>
              <a:rPr lang="ru-RU" dirty="0" smtClean="0">
                <a:hlinkClick r:id="rId16"/>
              </a:rPr>
              <a:t>Чехов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82343" y="1208710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17"/>
              </a:rPr>
              <a:t>«Дороги, которые мы выбираем» О. Генри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18"/>
              </a:rPr>
              <a:t>«Оно» У. Эко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19"/>
              </a:rPr>
              <a:t>«Бабка» В.А. Осеева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0"/>
              </a:rPr>
              <a:t>«Любовь к жизни» Дж. Лондон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1"/>
              </a:rPr>
              <a:t>«Кнопка, кнопка»  Р. </a:t>
            </a:r>
            <a:r>
              <a:rPr lang="ru-RU" b="0" i="0" u="none" strike="noStrike" dirty="0" err="1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1"/>
              </a:rPr>
              <a:t>Матесон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2"/>
              </a:rPr>
              <a:t>«Друг» Л.Н. Андреев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3"/>
              </a:rPr>
              <a:t>«Кусака» Л.Н. Андреев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4"/>
              </a:rPr>
              <a:t>«Последний лист» О Генри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5"/>
              </a:rPr>
              <a:t>«Лед и пламень» Ф.С. Фицджеральд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6"/>
              </a:rPr>
              <a:t>«Смертный приговор» А.  Азимов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7"/>
              </a:rPr>
              <a:t>«Плечи маркизы» Э. Золя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8"/>
              </a:rPr>
              <a:t>«Фернандо, совсем необычный пес» Д. Росс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Arial" panose="020B0604020202020204" pitchFamily="34" charset="0"/>
                <a:hlinkClick r:id="rId29"/>
              </a:rPr>
              <a:t>«Телеграмма» К.Г. Паустовский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u="none" strike="noStrike" dirty="0" smtClean="0">
                <a:solidFill>
                  <a:srgbClr val="0089FF"/>
                </a:solidFill>
                <a:effectLst/>
                <a:latin typeface="GothaPro"/>
                <a:hlinkClick r:id="rId30"/>
              </a:rPr>
              <a:t>«Девочка со спичками» Х.Х. Андерсен</a:t>
            </a:r>
            <a:endParaRPr lang="ru-RU" b="0" i="0" dirty="0">
              <a:solidFill>
                <a:srgbClr val="1A1A1A"/>
              </a:solidFill>
              <a:effectLst/>
              <a:latin typeface="GothaPro"/>
            </a:endParaRPr>
          </a:p>
        </p:txBody>
      </p:sp>
    </p:spTree>
    <p:extLst>
      <p:ext uri="{BB962C8B-B14F-4D97-AF65-F5344CB8AC3E}">
        <p14:creationId xmlns:p14="http://schemas.microsoft.com/office/powerpoint/2010/main" val="3662155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Почему проблему «отцов и детей» называют «вечной»?</a:t>
            </a:r>
          </a:p>
          <a:p>
            <a:pPr fontAlgn="base"/>
            <a:r>
              <a:rPr lang="ru-RU" dirty="0"/>
              <a:t>В чем причины конфликта отцов и детей?</a:t>
            </a:r>
          </a:p>
          <a:p>
            <a:pPr fontAlgn="base"/>
            <a:r>
              <a:rPr lang="ru-RU" dirty="0"/>
              <a:t>Возможна ли гармония в отношениях отцов и детей?</a:t>
            </a:r>
          </a:p>
          <a:p>
            <a:pPr fontAlgn="base"/>
            <a:r>
              <a:rPr lang="ru-RU" dirty="0"/>
              <a:t>Как вы понимаете высказывание </a:t>
            </a:r>
            <a:r>
              <a:rPr lang="ru-RU" dirty="0" err="1"/>
              <a:t>Вовенарга</a:t>
            </a:r>
            <a:r>
              <a:rPr lang="ru-RU" dirty="0"/>
              <a:t>: «Отцовская любовь ничем не отличается от любви к самому себе»</a:t>
            </a:r>
          </a:p>
          <a:p>
            <a:pPr fontAlgn="base"/>
            <a:r>
              <a:rPr lang="ru-RU" dirty="0"/>
              <a:t>Противостояние отцов и детей как борьба старого и нового.</a:t>
            </a:r>
          </a:p>
          <a:p>
            <a:pPr fontAlgn="base"/>
            <a:r>
              <a:rPr lang="ru-RU" dirty="0"/>
              <a:t>Какими бывают взаимоотношения отцов и детей?</a:t>
            </a:r>
          </a:p>
          <a:p>
            <a:pPr fontAlgn="base"/>
            <a:r>
              <a:rPr lang="ru-RU" dirty="0"/>
              <a:t>На чем строятся взаимоотношения в семье?</a:t>
            </a:r>
          </a:p>
          <a:p>
            <a:pPr fontAlgn="base"/>
            <a:r>
              <a:rPr lang="ru-RU" dirty="0"/>
              <a:t>Какова роль матери в жизни ребенка?</a:t>
            </a:r>
          </a:p>
          <a:p>
            <a:pPr fontAlgn="base"/>
            <a:r>
              <a:rPr lang="ru-RU" dirty="0"/>
              <a:t>Согласны ли Вы со словами В.О. Ключевского «Привычки отцов, и дурные и хорошие, превращаются в пороки детей».</a:t>
            </a:r>
          </a:p>
          <a:p>
            <a:pPr fontAlgn="base"/>
            <a:r>
              <a:rPr lang="ru-RU" dirty="0"/>
              <a:t>Какова роль отца в жизни ребенка?</a:t>
            </a:r>
          </a:p>
          <a:p>
            <a:pPr fontAlgn="base"/>
            <a:r>
              <a:rPr lang="ru-RU" dirty="0"/>
              <a:t>Может ли кто-нибудь заменить родителей?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05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</a:t>
            </a:r>
            <a:r>
              <a:rPr lang="ru-RU" dirty="0" smtClean="0"/>
              <a:t>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8018" y="2191385"/>
            <a:ext cx="5523411" cy="435133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«Отцы и дети» И.С. </a:t>
            </a:r>
            <a:r>
              <a:rPr lang="ru-RU" dirty="0" err="1" smtClean="0"/>
              <a:t>Турген</a:t>
            </a:r>
            <a:endParaRPr lang="ru-RU" dirty="0"/>
          </a:p>
          <a:p>
            <a:pPr fontAlgn="base"/>
            <a:r>
              <a:rPr lang="ru-RU" dirty="0"/>
              <a:t>«Дворянское гнездо» И.С. Тургенев</a:t>
            </a:r>
          </a:p>
          <a:p>
            <a:pPr fontAlgn="base"/>
            <a:r>
              <a:rPr lang="ru-RU" dirty="0"/>
              <a:t>«Недоросль» Д.И. Фонвизин</a:t>
            </a:r>
          </a:p>
          <a:p>
            <a:pPr fontAlgn="base"/>
            <a:r>
              <a:rPr lang="ru-RU" dirty="0"/>
              <a:t>«Братья Карамазовы» Ф.М. Достоевский</a:t>
            </a:r>
          </a:p>
          <a:p>
            <a:pPr fontAlgn="base"/>
            <a:r>
              <a:rPr lang="ru-RU" dirty="0"/>
              <a:t>«Тарас Бульба» Н.В. Гоголь</a:t>
            </a:r>
          </a:p>
          <a:p>
            <a:pPr fontAlgn="base"/>
            <a:r>
              <a:rPr lang="ru-RU" dirty="0"/>
              <a:t>«Обык­но­вен­ная ис­то­рия» И.А. Гончаров</a:t>
            </a:r>
          </a:p>
          <a:p>
            <a:pPr fontAlgn="base"/>
            <a:r>
              <a:rPr lang="ru-RU" dirty="0"/>
              <a:t>«Обломов»  И.А. Гончаров</a:t>
            </a:r>
          </a:p>
          <a:p>
            <a:pPr fontAlgn="base"/>
            <a:r>
              <a:rPr lang="ru-RU" dirty="0"/>
              <a:t>«Обрыв» И.А. Гончаров</a:t>
            </a:r>
          </a:p>
          <a:p>
            <a:pPr fontAlgn="base"/>
            <a:r>
              <a:rPr lang="ru-RU" dirty="0"/>
              <a:t>«Детские годы Багрова –внука» С.Т. Аксаков </a:t>
            </a:r>
          </a:p>
          <a:p>
            <a:pPr fontAlgn="base"/>
            <a:r>
              <a:rPr lang="ru-RU" dirty="0"/>
              <a:t>«Капитанская дочка» А.С. Пушкин</a:t>
            </a:r>
          </a:p>
          <a:p>
            <a:pPr fontAlgn="base"/>
            <a:r>
              <a:rPr lang="ru-RU" dirty="0"/>
              <a:t>«Детство. Отрочество. Юность» Л.Н. Толстой</a:t>
            </a:r>
          </a:p>
          <a:p>
            <a:pPr fontAlgn="base"/>
            <a:r>
              <a:rPr lang="ru-RU" dirty="0"/>
              <a:t>«Война и мир» Л.Н. Толстой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096000" y="2191385"/>
            <a:ext cx="55234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dirty="0"/>
              <a:t>«Свои люди-сочтемся»  А.Н. Островский</a:t>
            </a:r>
          </a:p>
          <a:p>
            <a:pPr fontAlgn="base"/>
            <a:r>
              <a:rPr lang="ru-RU" dirty="0"/>
              <a:t>«Гроза» А.Н. Островский</a:t>
            </a:r>
          </a:p>
          <a:p>
            <a:pPr fontAlgn="base"/>
            <a:r>
              <a:rPr lang="ru-RU" dirty="0"/>
              <a:t>«Чучело»  В.К. </a:t>
            </a:r>
            <a:r>
              <a:rPr lang="ru-RU" dirty="0" err="1"/>
              <a:t>Железников</a:t>
            </a:r>
            <a:endParaRPr lang="ru-RU" dirty="0"/>
          </a:p>
          <a:p>
            <a:pPr fontAlgn="base"/>
            <a:r>
              <a:rPr lang="ru-RU" dirty="0"/>
              <a:t>«Географ глобус пропил»  А.В. Иванов</a:t>
            </a:r>
          </a:p>
          <a:p>
            <a:pPr fontAlgn="base"/>
            <a:r>
              <a:rPr lang="ru-RU" dirty="0"/>
              <a:t>«Вишневый сад» Чехов А.П.</a:t>
            </a:r>
          </a:p>
          <a:p>
            <a:pPr fontAlgn="base"/>
            <a:r>
              <a:rPr lang="ru-RU" dirty="0"/>
              <a:t>Маленький принц» А. де Сент-Экзюпери</a:t>
            </a:r>
          </a:p>
          <a:p>
            <a:pPr fontAlgn="base"/>
            <a:r>
              <a:rPr lang="ru-RU" dirty="0"/>
              <a:t>«Ромео и Джульетта» У. Шекспир</a:t>
            </a:r>
          </a:p>
          <a:p>
            <a:pPr fontAlgn="base"/>
            <a:r>
              <a:rPr lang="ru-RU" dirty="0"/>
              <a:t>«Над пропастью во ржи» </a:t>
            </a:r>
            <a:r>
              <a:rPr lang="ru-RU" dirty="0" err="1"/>
              <a:t>Дж.Д</a:t>
            </a:r>
            <a:r>
              <a:rPr lang="ru-RU" dirty="0"/>
              <a:t>. Сэлинджер</a:t>
            </a:r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94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Короткие рассказы: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hlinkClick r:id="rId2"/>
              </a:rPr>
              <a:t>«Ванька» А.П. Чехов</a:t>
            </a:r>
            <a:endParaRPr lang="ru-RU" dirty="0"/>
          </a:p>
          <a:p>
            <a:pPr fontAlgn="base"/>
            <a:r>
              <a:rPr lang="ru-RU" dirty="0">
                <a:hlinkClick r:id="rId3"/>
              </a:rPr>
              <a:t>«Свеча горела» М. </a:t>
            </a:r>
            <a:r>
              <a:rPr lang="ru-RU" dirty="0" err="1">
                <a:hlinkClick r:id="rId3"/>
              </a:rPr>
              <a:t>Гелприн</a:t>
            </a:r>
            <a:endParaRPr lang="ru-RU" dirty="0"/>
          </a:p>
          <a:p>
            <a:pPr fontAlgn="base"/>
            <a:r>
              <a:rPr lang="ru-RU" dirty="0">
                <a:hlinkClick r:id="rId4"/>
              </a:rPr>
              <a:t>«Синяя звезда» А.И. Куприн</a:t>
            </a:r>
            <a:endParaRPr lang="ru-RU" dirty="0"/>
          </a:p>
          <a:p>
            <a:pPr fontAlgn="base"/>
            <a:r>
              <a:rPr lang="ru-RU" dirty="0">
                <a:hlinkClick r:id="rId5"/>
              </a:rPr>
              <a:t>«Уводящий по снегу» Ф. </a:t>
            </a:r>
            <a:r>
              <a:rPr lang="ru-RU" dirty="0" err="1">
                <a:hlinkClick r:id="rId5"/>
              </a:rPr>
              <a:t>Моуэт</a:t>
            </a:r>
            <a:endParaRPr lang="ru-RU" dirty="0"/>
          </a:p>
          <a:p>
            <a:pPr fontAlgn="base"/>
            <a:r>
              <a:rPr lang="ru-RU" dirty="0">
                <a:hlinkClick r:id="rId6"/>
              </a:rPr>
              <a:t>«Бабка»  В.А. Осеева</a:t>
            </a:r>
            <a:endParaRPr lang="ru-RU" dirty="0"/>
          </a:p>
          <a:p>
            <a:pPr fontAlgn="base"/>
            <a:r>
              <a:rPr lang="ru-RU" dirty="0">
                <a:hlinkClick r:id="rId7"/>
              </a:rPr>
              <a:t>«Ежик - история о напрасной суете» Г. Горин</a:t>
            </a:r>
            <a:endParaRPr lang="ru-RU" dirty="0"/>
          </a:p>
          <a:p>
            <a:pPr fontAlgn="base"/>
            <a:r>
              <a:rPr lang="ru-RU" dirty="0">
                <a:hlinkClick r:id="rId8"/>
              </a:rPr>
              <a:t>«Грустная история семьи Муравьед» Э. </a:t>
            </a:r>
            <a:r>
              <a:rPr lang="ru-RU" dirty="0" err="1">
                <a:hlinkClick r:id="rId8"/>
              </a:rPr>
              <a:t>Керет</a:t>
            </a:r>
            <a:endParaRPr lang="ru-RU" dirty="0"/>
          </a:p>
          <a:p>
            <a:pPr fontAlgn="base"/>
            <a:r>
              <a:rPr lang="ru-RU" dirty="0">
                <a:hlinkClick r:id="rId9"/>
              </a:rPr>
              <a:t>«</a:t>
            </a:r>
            <a:r>
              <a:rPr lang="ru-RU" dirty="0" err="1">
                <a:hlinkClick r:id="rId9"/>
              </a:rPr>
              <a:t>Васюткино</a:t>
            </a:r>
            <a:r>
              <a:rPr lang="ru-RU" dirty="0">
                <a:hlinkClick r:id="rId9"/>
              </a:rPr>
              <a:t> озеро» В.П. Астафьев</a:t>
            </a:r>
            <a:endParaRPr lang="ru-RU" dirty="0"/>
          </a:p>
          <a:p>
            <a:pPr fontAlgn="base"/>
            <a:r>
              <a:rPr lang="ru-RU" dirty="0">
                <a:hlinkClick r:id="rId10"/>
              </a:rPr>
              <a:t>«Телеграмма» К.Г. Паустовский</a:t>
            </a:r>
            <a:endParaRPr lang="ru-RU" dirty="0"/>
          </a:p>
          <a:p>
            <a:pPr fontAlgn="base"/>
            <a:r>
              <a:rPr lang="ru-RU" dirty="0">
                <a:hlinkClick r:id="rId11"/>
              </a:rPr>
              <a:t>«Юшка»  А.П. Платонов</a:t>
            </a:r>
            <a:endParaRPr lang="ru-RU" dirty="0"/>
          </a:p>
          <a:p>
            <a:pPr fontAlgn="base"/>
            <a:r>
              <a:rPr lang="ru-RU" dirty="0">
                <a:hlinkClick r:id="rId12"/>
              </a:rPr>
              <a:t>«Красавица» И.А. Бунин</a:t>
            </a:r>
            <a:endParaRPr lang="ru-RU" dirty="0"/>
          </a:p>
          <a:p>
            <a:pPr fontAlgn="base"/>
            <a:r>
              <a:rPr lang="ru-RU" dirty="0">
                <a:hlinkClick r:id="rId13"/>
              </a:rPr>
              <a:t>«Лапти» И.А. Бунин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6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982" y="404314"/>
            <a:ext cx="8048897" cy="732155"/>
          </a:xfrm>
        </p:spPr>
        <p:txBody>
          <a:bodyPr/>
          <a:lstStyle/>
          <a:p>
            <a:pPr algn="ctr"/>
            <a:r>
              <a:rPr lang="ru-RU" dirty="0" smtClean="0"/>
              <a:t>Аргументы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468"/>
            <a:ext cx="10515600" cy="5447211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Обломов -   </a:t>
            </a:r>
            <a:r>
              <a:rPr lang="ru-RU" b="1" dirty="0" err="1"/>
              <a:t>Штольц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Обломов – мечтатель, бездельник, все время строит планы на будущее, но никогда их не осуществляется, перекладывает ответственность с себя на других, все время грезит о беззаботном «детстве», инфантильный. Хочет переустроить имение, но не решается. Все откладывает на «потом», боится перемен и не любит их, быстро увлекается чем-либо и так же быстро «остывает» ко всему.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«..Он любит вообразить себя иногда каким </a:t>
            </a:r>
            <a:r>
              <a:rPr lang="ru-RU" dirty="0" err="1"/>
              <a:t>нибудь</a:t>
            </a:r>
            <a:r>
              <a:rPr lang="ru-RU" dirty="0"/>
              <a:t> непобедимым полководцем [...] устроит он новые крестовые походы и воюет, решает участь народов, разоряет города, щадит, казнит, оказывает подвиги добра и великодушия..».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Воспитание Обломова: </a:t>
            </a:r>
            <a:r>
              <a:rPr lang="ru-RU" dirty="0"/>
              <a:t>Илья – единственный сын, его баловали, окружили семейным теплом и уютом, не научили трудолюбию, терпению и усердию, самостоятельности, не позволяли шалить и исследовать окружающий мир, рос «как цветок в теплице, оберегали от забот и проблем, поэтому вырос апатичным, слабым человеком, не приспособленным к жизни.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/>
              <a:t>Штольц</a:t>
            </a:r>
            <a:r>
              <a:rPr lang="ru-RU" dirty="0"/>
              <a:t> – реалист, практик, </a:t>
            </a:r>
            <a:r>
              <a:rPr lang="ru-RU" dirty="0" err="1"/>
              <a:t>трудоголик</a:t>
            </a:r>
            <a:r>
              <a:rPr lang="ru-RU" dirty="0"/>
              <a:t>, целеустремленный человек, ценит ровную и стабильную жизнь, расчетлив, Не любит мечтать, ставит цели, которые способен достичь.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Его мечты – цели. Мыслит другими категориями.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Он боялся всякой мечты…» «…Мечте, загадочному, таинственному не было места в его душе…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Воспитание:</a:t>
            </a:r>
            <a:br>
              <a:rPr lang="ru-RU" b="1" dirty="0"/>
            </a:br>
            <a:r>
              <a:rPr lang="ru-RU" dirty="0"/>
              <a:t>Отец давал ему свободу, он получил трудовое практическое воспитание, привык самостоятельно зарабатывать на жизнь с раннего детства, много читал и занимался наукой, воспитание было гармоничным: мать баловала, отец был строг, поэтому </a:t>
            </a:r>
            <a:r>
              <a:rPr lang="ru-RU" dirty="0" err="1"/>
              <a:t>Штольц</a:t>
            </a:r>
            <a:r>
              <a:rPr lang="ru-RU" dirty="0"/>
              <a:t> вырос сильной, целеустремленной личностью</a:t>
            </a:r>
          </a:p>
        </p:txBody>
      </p:sp>
    </p:spTree>
    <p:extLst>
      <p:ext uri="{BB962C8B-B14F-4D97-AF65-F5344CB8AC3E}">
        <p14:creationId xmlns:p14="http://schemas.microsoft.com/office/powerpoint/2010/main" val="105827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Направление итогового сочинения на 2018-2019 учебный </a:t>
            </a:r>
            <a:r>
              <a:rPr lang="ru-RU" b="1" dirty="0" err="1"/>
              <a:t>годы."Мечта</a:t>
            </a:r>
            <a:r>
              <a:rPr lang="ru-RU" b="1" dirty="0"/>
              <a:t> и реальность". Разбор направления.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1. Соотношение мечты и реальности (связь этих понятий, различия между концептами). Внутренние и внешние конфликты, возникающие при столкновении с действительностью.</a:t>
            </a:r>
            <a:br>
              <a:rPr lang="ru-RU" dirty="0"/>
            </a:br>
            <a:r>
              <a:rPr lang="ru-RU" dirty="0"/>
              <a:t>2. Мечта: недостижимая, «мелкая», великая и т.д. </a:t>
            </a:r>
            <a:br>
              <a:rPr lang="ru-RU" dirty="0"/>
            </a:br>
            <a:r>
              <a:rPr lang="ru-RU" dirty="0"/>
              <a:t>3. Мечта/желание/цель/фантазия…. Сходство и различия этих концептов. </a:t>
            </a:r>
            <a:br>
              <a:rPr lang="ru-RU" dirty="0"/>
            </a:br>
            <a:r>
              <a:rPr lang="ru-RU" dirty="0"/>
              <a:t>4. Мечта, ее роль и функция в жизни человека (мобилизующая, </a:t>
            </a:r>
            <a:r>
              <a:rPr lang="ru-RU" dirty="0" err="1"/>
              <a:t>демобилизующая</a:t>
            </a:r>
            <a:r>
              <a:rPr lang="ru-RU" dirty="0"/>
              <a:t> и т.д.) </a:t>
            </a:r>
            <a:br>
              <a:rPr lang="ru-RU" dirty="0"/>
            </a:br>
            <a:r>
              <a:rPr lang="ru-RU" dirty="0"/>
              <a:t>5. Типы мечтателей в литературе. Типы реалистов. Характеристика человека в зависимости от его мечты. </a:t>
            </a:r>
            <a:br>
              <a:rPr lang="ru-RU" dirty="0"/>
            </a:br>
            <a:r>
              <a:rPr lang="ru-RU" dirty="0"/>
              <a:t>6. Мечта в утопии/антиутопии/фантастике. Антиутопия как жанр, в котором описываются последствия воплощения мечты об идеальном мире. Мечта в реализме, романтизме.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82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Почему важно мечтать?</a:t>
            </a:r>
          </a:p>
          <a:p>
            <a:pPr fontAlgn="base"/>
            <a:r>
              <a:rPr lang="ru-RU" dirty="0"/>
              <a:t>Куда приводят мечты?</a:t>
            </a:r>
          </a:p>
          <a:p>
            <a:pPr fontAlgn="base"/>
            <a:r>
              <a:rPr lang="ru-RU" dirty="0"/>
              <a:t>В чем разница между мечтой и фантазией?</a:t>
            </a:r>
          </a:p>
          <a:p>
            <a:pPr fontAlgn="base"/>
            <a:r>
              <a:rPr lang="ru-RU" dirty="0"/>
              <a:t>Согласны ли Вы со словами К.Г. Паустовского: «Если отнять у человека способность мечтать, то отпадёт одна из самых мощных побудительных причин, рождающих культуру, искусство, науку и желание борьбы во имя прекрасного будущего»?</a:t>
            </a:r>
          </a:p>
          <a:p>
            <a:pPr fontAlgn="base"/>
            <a:r>
              <a:rPr lang="ru-RU" dirty="0"/>
              <a:t>Как зарождается мечта?</a:t>
            </a:r>
          </a:p>
          <a:p>
            <a:pPr fontAlgn="base"/>
            <a:r>
              <a:rPr lang="ru-RU" dirty="0"/>
              <a:t>Согласны ли Вы со словами Д. Митчелла: «Намного легче похоронить действительность, чем избавиться от грёз».</a:t>
            </a:r>
          </a:p>
          <a:p>
            <a:pPr fontAlgn="base"/>
            <a:r>
              <a:rPr lang="ru-RU" dirty="0"/>
              <a:t>Что происходит при столкновении мечты с реальностью?</a:t>
            </a:r>
          </a:p>
          <a:p>
            <a:pPr fontAlgn="base"/>
            <a:r>
              <a:rPr lang="ru-RU" dirty="0"/>
              <a:t>Как мечта влияет на человека?</a:t>
            </a:r>
          </a:p>
          <a:p>
            <a:pPr fontAlgn="base"/>
            <a:r>
              <a:rPr lang="ru-RU" dirty="0"/>
              <a:t>Можно ли судить о человеке по его мечте?</a:t>
            </a:r>
          </a:p>
          <a:p>
            <a:pPr fontAlgn="base"/>
            <a:r>
              <a:rPr lang="ru-RU" dirty="0"/>
              <a:t>Может ли реальность разрушить мечту?</a:t>
            </a:r>
          </a:p>
          <a:p>
            <a:pPr fontAlgn="base"/>
            <a:r>
              <a:rPr lang="ru-RU" dirty="0"/>
              <a:t>Как вы понимаете слова С.Т. </a:t>
            </a:r>
            <a:r>
              <a:rPr lang="ru-RU" dirty="0" err="1"/>
              <a:t>Конёнкова</a:t>
            </a:r>
            <a:r>
              <a:rPr lang="ru-RU" dirty="0"/>
              <a:t>: «Мечта всегда крылата — она обгоняет время»?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38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4177937" cy="4351338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/>
              <a:t>«Чайка» А.П. Чехов</a:t>
            </a:r>
          </a:p>
          <a:p>
            <a:pPr fontAlgn="base"/>
            <a:r>
              <a:rPr lang="ru-RU" dirty="0"/>
              <a:t>«На дне» М. Горький </a:t>
            </a:r>
          </a:p>
          <a:p>
            <a:pPr fontAlgn="base"/>
            <a:r>
              <a:rPr lang="ru-RU" dirty="0"/>
              <a:t>Мертвые души» Н.В. Гоголь </a:t>
            </a:r>
          </a:p>
          <a:p>
            <a:pPr fontAlgn="base"/>
            <a:r>
              <a:rPr lang="ru-RU" dirty="0"/>
              <a:t>«Вишневый сад» А.П. </a:t>
            </a:r>
            <a:r>
              <a:rPr lang="ru-RU" dirty="0" smtClean="0"/>
              <a:t>Чехов </a:t>
            </a:r>
            <a:endParaRPr lang="ru-RU" dirty="0"/>
          </a:p>
          <a:p>
            <a:pPr fontAlgn="base"/>
            <a:r>
              <a:rPr lang="ru-RU" dirty="0"/>
              <a:t>«Шинель» Н.В. Гоголь</a:t>
            </a:r>
          </a:p>
          <a:p>
            <a:pPr fontAlgn="base"/>
            <a:r>
              <a:rPr lang="ru-RU" dirty="0"/>
              <a:t>«Обломов» И.А. </a:t>
            </a:r>
            <a:r>
              <a:rPr lang="ru-RU" dirty="0" smtClean="0"/>
              <a:t>Гончаров </a:t>
            </a:r>
            <a:endParaRPr lang="ru-RU" dirty="0"/>
          </a:p>
          <a:p>
            <a:pPr fontAlgn="base"/>
            <a:r>
              <a:rPr lang="ru-RU" dirty="0"/>
              <a:t>«Обрыв» И.А. Гончаров</a:t>
            </a:r>
          </a:p>
          <a:p>
            <a:pPr fontAlgn="base"/>
            <a:r>
              <a:rPr lang="ru-RU" dirty="0"/>
              <a:t>«Старуха </a:t>
            </a:r>
            <a:r>
              <a:rPr lang="ru-RU" dirty="0" err="1"/>
              <a:t>Изергиль</a:t>
            </a:r>
            <a:r>
              <a:rPr lang="ru-RU" dirty="0"/>
              <a:t>» М. Горький</a:t>
            </a:r>
          </a:p>
          <a:p>
            <a:pPr fontAlgn="base"/>
            <a:r>
              <a:rPr lang="ru-RU" dirty="0"/>
              <a:t>«Гранатовый браслет» А.И. Куприн</a:t>
            </a:r>
          </a:p>
          <a:p>
            <a:pPr fontAlgn="base"/>
            <a:r>
              <a:rPr lang="ru-RU" dirty="0"/>
              <a:t>«Жизнь Арсеньева» И.А. Бунин</a:t>
            </a:r>
          </a:p>
          <a:p>
            <a:pPr fontAlgn="base"/>
            <a:r>
              <a:rPr lang="ru-RU" dirty="0"/>
              <a:t>«Мцыри» М.Ю. Лермонтов</a:t>
            </a:r>
          </a:p>
          <a:p>
            <a:pPr fontAlgn="base"/>
            <a:r>
              <a:rPr lang="ru-RU" dirty="0"/>
              <a:t>«Алые паруса» А. Грин</a:t>
            </a:r>
          </a:p>
          <a:p>
            <a:pPr fontAlgn="base"/>
            <a:r>
              <a:rPr lang="ru-RU" dirty="0"/>
              <a:t>«Маленький принц» Антуан де Сент-Экзюпери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57800" y="1825625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«Мастер и Маргарита» М.А. Булгаков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«Повесть о настоящем человеке» Б. Полевой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«Мы» Е. Замятин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«Русалочка» Х.Х. Андерсен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«Два капитана» В.А. Каверин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«Мартин Иден» Дж. Лондон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«О дивный новый мир» </a:t>
            </a:r>
            <a:r>
              <a:rPr lang="ru-RU" b="0" i="0" dirty="0" err="1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О.Хаксли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«1984» Дж. Оруэлл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«Дети капитана Гранта» Ж. Верн</a:t>
            </a:r>
            <a:endParaRPr lang="ru-RU" b="0" i="0" dirty="0" smtClean="0">
              <a:solidFill>
                <a:srgbClr val="1A1A1A"/>
              </a:solidFill>
              <a:effectLst/>
              <a:latin typeface="GothaPro"/>
            </a:endParaRPr>
          </a:p>
          <a:p>
            <a:pPr fontAlgn="base">
              <a:buFont typeface="+mj-lt"/>
              <a:buAutoNum type="arabicPeriod"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«Дон Кихот» М. Де Сервантес</a:t>
            </a:r>
            <a:endParaRPr lang="ru-RU" b="0" i="0" dirty="0">
              <a:solidFill>
                <a:srgbClr val="1A1A1A"/>
              </a:solidFill>
              <a:effectLst/>
              <a:latin typeface="GothaPro"/>
            </a:endParaRPr>
          </a:p>
        </p:txBody>
      </p:sp>
    </p:spTree>
    <p:extLst>
      <p:ext uri="{BB962C8B-B14F-4D97-AF65-F5344CB8AC3E}">
        <p14:creationId xmlns:p14="http://schemas.microsoft.com/office/powerpoint/2010/main" val="2668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1378</Words>
  <Application>Microsoft Office PowerPoint</Application>
  <PresentationFormat>Широкоэкранный</PresentationFormat>
  <Paragraphs>266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GothaPro</vt:lpstr>
      <vt:lpstr>Тема Office</vt:lpstr>
      <vt:lpstr>Итоговое сочинение 2019 </vt:lpstr>
      <vt:lpstr>Направление итогового сочинения на 2018/19 учебный год. Отцы и дети.</vt:lpstr>
      <vt:lpstr>Примерные темы</vt:lpstr>
      <vt:lpstr>Список литературы</vt:lpstr>
      <vt:lpstr>Короткие рассказы:</vt:lpstr>
      <vt:lpstr>Аргументы</vt:lpstr>
      <vt:lpstr>Направление итогового сочинения на 2018-2019 учебный годы."Мечта и реальность". Разбор направления. </vt:lpstr>
      <vt:lpstr>Примерные темы</vt:lpstr>
      <vt:lpstr>Список литературы</vt:lpstr>
      <vt:lpstr>Короткие рассказы</vt:lpstr>
      <vt:lpstr>Аргументы</vt:lpstr>
      <vt:lpstr>Направление итогового сочинения на 2018-2019 учебный год. Месть и великодушие. Разбор направления. </vt:lpstr>
      <vt:lpstr>Примерные темы</vt:lpstr>
      <vt:lpstr>Список литературы:</vt:lpstr>
      <vt:lpstr>Короткие рассказы:</vt:lpstr>
      <vt:lpstr>Направление итогового сочинения на 2018-2019 учебный год. Искусство и ремесло. Разбор направления.</vt:lpstr>
      <vt:lpstr>Примерные темы</vt:lpstr>
      <vt:lpstr>Список литературы</vt:lpstr>
      <vt:lpstr>Короткие рассказы: </vt:lpstr>
      <vt:lpstr>Направление итогового сочинения на 2018-2019 учебный год. Доброта  и жестокость. Разбор направления.</vt:lpstr>
      <vt:lpstr>Примерные темы</vt:lpstr>
      <vt:lpstr>Список литературы</vt:lpstr>
      <vt:lpstr>Короткие рассказы: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2018-10-06T07:48:45Z</dcterms:created>
  <dcterms:modified xsi:type="dcterms:W3CDTF">2018-10-06T08:17:10Z</dcterms:modified>
</cp:coreProperties>
</file>